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52" r:id="rId1"/>
  </p:sldMasterIdLst>
  <p:sldIdLst>
    <p:sldId id="310" r:id="rId2"/>
    <p:sldId id="311" r:id="rId3"/>
    <p:sldId id="317" r:id="rId4"/>
    <p:sldId id="312" r:id="rId5"/>
    <p:sldId id="270" r:id="rId6"/>
    <p:sldId id="273" r:id="rId7"/>
    <p:sldId id="266" r:id="rId8"/>
    <p:sldId id="281" r:id="rId9"/>
    <p:sldId id="268" r:id="rId10"/>
    <p:sldId id="278" r:id="rId11"/>
    <p:sldId id="314" r:id="rId12"/>
    <p:sldId id="305" r:id="rId13"/>
    <p:sldId id="274" r:id="rId14"/>
    <p:sldId id="265" r:id="rId15"/>
    <p:sldId id="275" r:id="rId16"/>
    <p:sldId id="272" r:id="rId17"/>
    <p:sldId id="282" r:id="rId18"/>
    <p:sldId id="271" r:id="rId19"/>
    <p:sldId id="283" r:id="rId20"/>
    <p:sldId id="313" r:id="rId21"/>
    <p:sldId id="319" r:id="rId22"/>
    <p:sldId id="339" r:id="rId23"/>
    <p:sldId id="30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80"/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6" autoAdjust="0"/>
    <p:restoredTop sz="94701" autoAdjust="0"/>
  </p:normalViewPr>
  <p:slideViewPr>
    <p:cSldViewPr snapToGrid="0" snapToObjects="1">
      <p:cViewPr>
        <p:scale>
          <a:sx n="150" d="100"/>
          <a:sy n="150" d="100"/>
        </p:scale>
        <p:origin x="-86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23F6F6-5636-4A53-B08C-981C0C6EE96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14F601-57B1-4F97-8FC3-048270E065CF}">
      <dgm:prSet custT="1"/>
      <dgm:spPr>
        <a:solidFill>
          <a:schemeClr val="accent1">
            <a:lumMod val="75000"/>
          </a:schemeClr>
        </a:solidFill>
        <a:ln>
          <a:solidFill>
            <a:srgbClr val="000080"/>
          </a:solidFill>
        </a:ln>
      </dgm:spPr>
      <dgm:t>
        <a:bodyPr/>
        <a:lstStyle/>
        <a:p>
          <a:pPr rtl="0"/>
          <a:r>
            <a:rPr lang="en-US" sz="2600" b="0" i="0" dirty="0" smtClean="0">
              <a:solidFill>
                <a:srgbClr val="FFFFFF"/>
              </a:solidFill>
            </a:rPr>
            <a:t>People</a:t>
          </a:r>
          <a:r>
            <a:rPr lang="en-US" sz="2600" b="0" i="0" dirty="0" smtClean="0"/>
            <a:t> only </a:t>
          </a:r>
          <a:r>
            <a:rPr lang="en-US" sz="2600" b="0" i="0" baseline="0" dirty="0" smtClean="0">
              <a:latin typeface="Calibri" pitchFamily="34" charset="0"/>
            </a:rPr>
            <a:t>retain</a:t>
          </a:r>
          <a:r>
            <a:rPr lang="en-US" sz="2600" b="0" i="0" dirty="0" smtClean="0"/>
            <a:t> a small % of what they hear</a:t>
          </a:r>
          <a:endParaRPr lang="en-US" sz="2600" b="0" i="0" dirty="0"/>
        </a:p>
      </dgm:t>
    </dgm:pt>
    <dgm:pt modelId="{71B93E16-943E-4233-8052-7A8B1AE7EC3C}" type="parTrans" cxnId="{896FACED-FB6C-4F6C-BF2C-B19AF87A6DCF}">
      <dgm:prSet/>
      <dgm:spPr/>
      <dgm:t>
        <a:bodyPr/>
        <a:lstStyle/>
        <a:p>
          <a:endParaRPr lang="en-US"/>
        </a:p>
      </dgm:t>
    </dgm:pt>
    <dgm:pt modelId="{A351C1C3-CCDB-470F-8684-F0306135F212}" type="sibTrans" cxnId="{896FACED-FB6C-4F6C-BF2C-B19AF87A6DCF}">
      <dgm:prSet/>
      <dgm:spPr/>
      <dgm:t>
        <a:bodyPr/>
        <a:lstStyle/>
        <a:p>
          <a:endParaRPr lang="en-US"/>
        </a:p>
      </dgm:t>
    </dgm:pt>
    <dgm:pt modelId="{48038EC7-2549-42F7-A3B6-2B9D8F7F80C4}">
      <dgm:prSet custT="1"/>
      <dgm:spPr>
        <a:solidFill>
          <a:schemeClr val="accent1">
            <a:lumMod val="75000"/>
          </a:schemeClr>
        </a:solidFill>
        <a:ln>
          <a:solidFill>
            <a:srgbClr val="000080"/>
          </a:solidFill>
        </a:ln>
      </dgm:spPr>
      <dgm:t>
        <a:bodyPr/>
        <a:lstStyle/>
        <a:p>
          <a:pPr rtl="0"/>
          <a:r>
            <a:rPr lang="en-US" sz="2600" b="0" i="0" baseline="0" dirty="0" smtClean="0"/>
            <a:t>Most people speak at the rate of 125 to 150 words/minute</a:t>
          </a:r>
          <a:endParaRPr lang="en-US" sz="2600" b="0" i="0" baseline="0" dirty="0"/>
        </a:p>
      </dgm:t>
    </dgm:pt>
    <dgm:pt modelId="{31B6BDDA-191F-415B-8E44-05F843233BAB}" type="parTrans" cxnId="{D1883C26-D38C-4A72-BDF3-22E367874510}">
      <dgm:prSet/>
      <dgm:spPr/>
      <dgm:t>
        <a:bodyPr/>
        <a:lstStyle/>
        <a:p>
          <a:endParaRPr lang="en-US"/>
        </a:p>
      </dgm:t>
    </dgm:pt>
    <dgm:pt modelId="{628CF2B2-EC84-4F3D-85B8-2A8E8CEFF564}" type="sibTrans" cxnId="{D1883C26-D38C-4A72-BDF3-22E367874510}">
      <dgm:prSet/>
      <dgm:spPr/>
      <dgm:t>
        <a:bodyPr/>
        <a:lstStyle/>
        <a:p>
          <a:endParaRPr lang="en-US"/>
        </a:p>
      </dgm:t>
    </dgm:pt>
    <dgm:pt modelId="{FBC716A4-6ED2-471E-9EA2-A2C6C2B61FBC}">
      <dgm:prSet custT="1"/>
      <dgm:spPr>
        <a:solidFill>
          <a:schemeClr val="accent1">
            <a:lumMod val="75000"/>
          </a:schemeClr>
        </a:solidFill>
        <a:ln>
          <a:solidFill>
            <a:srgbClr val="000080"/>
          </a:solidFill>
        </a:ln>
      </dgm:spPr>
      <dgm:t>
        <a:bodyPr/>
        <a:lstStyle/>
        <a:p>
          <a:pPr rtl="0"/>
          <a:r>
            <a:rPr lang="en-US" sz="2600" b="0" i="0" baseline="0" dirty="0" smtClean="0"/>
            <a:t>We can understand at the rate of 400 to 500 words/minute</a:t>
          </a:r>
          <a:endParaRPr lang="en-US" sz="2600" b="0" i="0" baseline="0" dirty="0"/>
        </a:p>
      </dgm:t>
    </dgm:pt>
    <dgm:pt modelId="{46767292-60EE-42CA-99FD-5746099B7480}" type="parTrans" cxnId="{EECA40A7-71E8-4499-BDD1-B94823CB980A}">
      <dgm:prSet/>
      <dgm:spPr/>
      <dgm:t>
        <a:bodyPr/>
        <a:lstStyle/>
        <a:p>
          <a:endParaRPr lang="en-US"/>
        </a:p>
      </dgm:t>
    </dgm:pt>
    <dgm:pt modelId="{952735B1-D9A1-4A3E-A19B-B7B136E870CD}" type="sibTrans" cxnId="{EECA40A7-71E8-4499-BDD1-B94823CB980A}">
      <dgm:prSet/>
      <dgm:spPr/>
      <dgm:t>
        <a:bodyPr/>
        <a:lstStyle/>
        <a:p>
          <a:endParaRPr lang="en-US"/>
        </a:p>
      </dgm:t>
    </dgm:pt>
    <dgm:pt modelId="{FAF70C90-C5AF-48E2-BFFE-59E5B04CD71A}">
      <dgm:prSet custT="1"/>
      <dgm:spPr>
        <a:solidFill>
          <a:schemeClr val="accent1">
            <a:lumMod val="75000"/>
          </a:schemeClr>
        </a:solidFill>
        <a:ln>
          <a:solidFill>
            <a:srgbClr val="000080"/>
          </a:solidFill>
        </a:ln>
      </dgm:spPr>
      <dgm:t>
        <a:bodyPr/>
        <a:lstStyle/>
        <a:p>
          <a:pPr rtl="0"/>
          <a:r>
            <a:rPr lang="en-US" sz="2600" b="0" i="0" baseline="0" dirty="0" smtClean="0"/>
            <a:t>So, when we listen, we use less than 1/3 or our mental capacity</a:t>
          </a:r>
          <a:endParaRPr lang="en-US" sz="2600" b="0" i="0" baseline="0" dirty="0"/>
        </a:p>
      </dgm:t>
    </dgm:pt>
    <dgm:pt modelId="{6A6DC8B4-EE64-4EEC-B3F3-474BD77BBA1A}" type="parTrans" cxnId="{EAA3BEFD-4AA1-4354-8778-E41FA4E9393C}">
      <dgm:prSet/>
      <dgm:spPr/>
      <dgm:t>
        <a:bodyPr/>
        <a:lstStyle/>
        <a:p>
          <a:endParaRPr lang="en-US"/>
        </a:p>
      </dgm:t>
    </dgm:pt>
    <dgm:pt modelId="{97BD8B97-99F3-4CFF-8324-6ECD3DE00BCF}" type="sibTrans" cxnId="{EAA3BEFD-4AA1-4354-8778-E41FA4E9393C}">
      <dgm:prSet/>
      <dgm:spPr/>
      <dgm:t>
        <a:bodyPr/>
        <a:lstStyle/>
        <a:p>
          <a:endParaRPr lang="en-US"/>
        </a:p>
      </dgm:t>
    </dgm:pt>
    <dgm:pt modelId="{916FCED9-C7A4-48EA-9965-5D794D622306}">
      <dgm:prSet custT="1"/>
      <dgm:spPr>
        <a:solidFill>
          <a:schemeClr val="accent1">
            <a:lumMod val="75000"/>
          </a:schemeClr>
        </a:solidFill>
        <a:ln>
          <a:solidFill>
            <a:srgbClr val="000080"/>
          </a:solidFill>
        </a:ln>
      </dgm:spPr>
      <dgm:t>
        <a:bodyPr/>
        <a:lstStyle/>
        <a:p>
          <a:pPr rtl="0"/>
          <a:r>
            <a:rPr lang="en-US" sz="2600" b="0" i="0" baseline="0" dirty="0" smtClean="0"/>
            <a:t>What do we do with the other 2/3?</a:t>
          </a:r>
          <a:endParaRPr lang="en-US" sz="2600" b="0" i="0" baseline="0" dirty="0"/>
        </a:p>
      </dgm:t>
    </dgm:pt>
    <dgm:pt modelId="{85BC6BD0-51C3-4741-9A83-0420E0D4F1F5}" type="parTrans" cxnId="{B3DA6290-01D9-428B-B999-B0E6876B1118}">
      <dgm:prSet/>
      <dgm:spPr/>
      <dgm:t>
        <a:bodyPr/>
        <a:lstStyle/>
        <a:p>
          <a:endParaRPr lang="en-US"/>
        </a:p>
      </dgm:t>
    </dgm:pt>
    <dgm:pt modelId="{452D876C-8953-4D26-97F6-949A83A5CEC4}" type="sibTrans" cxnId="{B3DA6290-01D9-428B-B999-B0E6876B1118}">
      <dgm:prSet/>
      <dgm:spPr/>
      <dgm:t>
        <a:bodyPr/>
        <a:lstStyle/>
        <a:p>
          <a:endParaRPr lang="en-US"/>
        </a:p>
      </dgm:t>
    </dgm:pt>
    <dgm:pt modelId="{60BE8E4E-016F-4022-BC34-B8AEFAEB8A47}" type="pres">
      <dgm:prSet presAssocID="{E723F6F6-5636-4A53-B08C-981C0C6EE96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B78CD0-DA58-41E3-8041-BED42A77D97B}" type="pres">
      <dgm:prSet presAssocID="{8014F601-57B1-4F97-8FC3-048270E065CF}" presName="parentLin" presStyleCnt="0"/>
      <dgm:spPr/>
    </dgm:pt>
    <dgm:pt modelId="{0EF62789-2A78-4586-A3BA-FA590C637383}" type="pres">
      <dgm:prSet presAssocID="{8014F601-57B1-4F97-8FC3-048270E065CF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E48C907C-F91A-430D-BC49-D228D238D220}" type="pres">
      <dgm:prSet presAssocID="{8014F601-57B1-4F97-8FC3-048270E065CF}" presName="parentText" presStyleLbl="node1" presStyleIdx="0" presStyleCnt="5" custScaleX="142857" custScaleY="146410" custLinFactNeighborX="-2754" custLinFactNeighborY="-22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787B12-A930-4B04-BBF4-4DE1713B051E}" type="pres">
      <dgm:prSet presAssocID="{8014F601-57B1-4F97-8FC3-048270E065CF}" presName="negativeSpace" presStyleCnt="0"/>
      <dgm:spPr/>
    </dgm:pt>
    <dgm:pt modelId="{B1CA1F14-F456-4ECE-8127-E36CE8E7C147}" type="pres">
      <dgm:prSet presAssocID="{8014F601-57B1-4F97-8FC3-048270E065CF}" presName="childText" presStyleLbl="conFgAcc1" presStyleIdx="0" presStyleCnt="5">
        <dgm:presLayoutVars>
          <dgm:bulletEnabled val="1"/>
        </dgm:presLayoutVars>
      </dgm:prSet>
      <dgm:spPr>
        <a:ln>
          <a:solidFill>
            <a:srgbClr val="000080"/>
          </a:solidFill>
        </a:ln>
      </dgm:spPr>
      <dgm:t>
        <a:bodyPr/>
        <a:lstStyle/>
        <a:p>
          <a:endParaRPr lang="en-US"/>
        </a:p>
      </dgm:t>
    </dgm:pt>
    <dgm:pt modelId="{FF9090A5-7D1B-4A08-89D9-B8B45357BE06}" type="pres">
      <dgm:prSet presAssocID="{A351C1C3-CCDB-470F-8684-F0306135F212}" presName="spaceBetweenRectangles" presStyleCnt="0"/>
      <dgm:spPr/>
    </dgm:pt>
    <dgm:pt modelId="{1889D5A5-B876-458A-A1ED-D303EF58B888}" type="pres">
      <dgm:prSet presAssocID="{48038EC7-2549-42F7-A3B6-2B9D8F7F80C4}" presName="parentLin" presStyleCnt="0"/>
      <dgm:spPr/>
    </dgm:pt>
    <dgm:pt modelId="{4E09BE9D-340E-4411-809F-60C28DB05150}" type="pres">
      <dgm:prSet presAssocID="{48038EC7-2549-42F7-A3B6-2B9D8F7F80C4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7A876744-0884-4925-89CD-9CE15EA66B9D}" type="pres">
      <dgm:prSet presAssocID="{48038EC7-2549-42F7-A3B6-2B9D8F7F80C4}" presName="parentText" presStyleLbl="node1" presStyleIdx="1" presStyleCnt="5" custScaleX="142857" custScaleY="1464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405B0-4666-499F-959E-F34193B83EE4}" type="pres">
      <dgm:prSet presAssocID="{48038EC7-2549-42F7-A3B6-2B9D8F7F80C4}" presName="negativeSpace" presStyleCnt="0"/>
      <dgm:spPr/>
    </dgm:pt>
    <dgm:pt modelId="{549332D1-CB0B-4E72-98A3-D64A08F5B9AA}" type="pres">
      <dgm:prSet presAssocID="{48038EC7-2549-42F7-A3B6-2B9D8F7F80C4}" presName="childText" presStyleLbl="conFgAcc1" presStyleIdx="1" presStyleCnt="5">
        <dgm:presLayoutVars>
          <dgm:bulletEnabled val="1"/>
        </dgm:presLayoutVars>
      </dgm:prSet>
      <dgm:spPr>
        <a:ln>
          <a:solidFill>
            <a:srgbClr val="000080"/>
          </a:solidFill>
        </a:ln>
      </dgm:spPr>
      <dgm:t>
        <a:bodyPr/>
        <a:lstStyle/>
        <a:p>
          <a:endParaRPr lang="en-US"/>
        </a:p>
      </dgm:t>
    </dgm:pt>
    <dgm:pt modelId="{7F9F863F-6287-43DD-BF4D-0C3D31CFCB1F}" type="pres">
      <dgm:prSet presAssocID="{628CF2B2-EC84-4F3D-85B8-2A8E8CEFF564}" presName="spaceBetweenRectangles" presStyleCnt="0"/>
      <dgm:spPr/>
    </dgm:pt>
    <dgm:pt modelId="{C1B22A15-1E87-48F9-8E0B-FC3E7DCF8C5B}" type="pres">
      <dgm:prSet presAssocID="{FBC716A4-6ED2-471E-9EA2-A2C6C2B61FBC}" presName="parentLin" presStyleCnt="0"/>
      <dgm:spPr/>
    </dgm:pt>
    <dgm:pt modelId="{0A68228C-F9C9-41BE-92AD-C1AB2D7262D1}" type="pres">
      <dgm:prSet presAssocID="{FBC716A4-6ED2-471E-9EA2-A2C6C2B61FBC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B6E3B3DA-D991-4230-9784-994D93EFD627}" type="pres">
      <dgm:prSet presAssocID="{FBC716A4-6ED2-471E-9EA2-A2C6C2B61FBC}" presName="parentText" presStyleLbl="node1" presStyleIdx="2" presStyleCnt="5" custScaleX="142857" custScaleY="1464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24CFC-08F5-4227-920F-45C7E78B70D5}" type="pres">
      <dgm:prSet presAssocID="{FBC716A4-6ED2-471E-9EA2-A2C6C2B61FBC}" presName="negativeSpace" presStyleCnt="0"/>
      <dgm:spPr/>
    </dgm:pt>
    <dgm:pt modelId="{9E2A6514-0422-44B1-96FB-441A757B2C95}" type="pres">
      <dgm:prSet presAssocID="{FBC716A4-6ED2-471E-9EA2-A2C6C2B61FBC}" presName="childText" presStyleLbl="conFgAcc1" presStyleIdx="2" presStyleCnt="5">
        <dgm:presLayoutVars>
          <dgm:bulletEnabled val="1"/>
        </dgm:presLayoutVars>
      </dgm:prSet>
      <dgm:spPr>
        <a:ln>
          <a:solidFill>
            <a:srgbClr val="000080"/>
          </a:solidFill>
        </a:ln>
      </dgm:spPr>
      <dgm:t>
        <a:bodyPr/>
        <a:lstStyle/>
        <a:p>
          <a:endParaRPr lang="en-US"/>
        </a:p>
      </dgm:t>
    </dgm:pt>
    <dgm:pt modelId="{4C0C5183-E709-4807-B09B-21D3F8D7DD9F}" type="pres">
      <dgm:prSet presAssocID="{952735B1-D9A1-4A3E-A19B-B7B136E870CD}" presName="spaceBetweenRectangles" presStyleCnt="0"/>
      <dgm:spPr/>
    </dgm:pt>
    <dgm:pt modelId="{3A815BE6-1C55-484B-B2DC-617692234BF8}" type="pres">
      <dgm:prSet presAssocID="{FAF70C90-C5AF-48E2-BFFE-59E5B04CD71A}" presName="parentLin" presStyleCnt="0"/>
      <dgm:spPr/>
    </dgm:pt>
    <dgm:pt modelId="{4F2A1E07-8C0B-4019-A3CA-33157284C324}" type="pres">
      <dgm:prSet presAssocID="{FAF70C90-C5AF-48E2-BFFE-59E5B04CD71A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093FE838-CBD7-4DED-8016-F76B1FE4E860}" type="pres">
      <dgm:prSet presAssocID="{FAF70C90-C5AF-48E2-BFFE-59E5B04CD71A}" presName="parentText" presStyleLbl="node1" presStyleIdx="3" presStyleCnt="5" custScaleX="150037" custScaleY="1610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ED6DBC-BAD9-4EDB-A38A-8A8CB7657009}" type="pres">
      <dgm:prSet presAssocID="{FAF70C90-C5AF-48E2-BFFE-59E5B04CD71A}" presName="negativeSpace" presStyleCnt="0"/>
      <dgm:spPr/>
    </dgm:pt>
    <dgm:pt modelId="{C16F2FA8-ABF4-4961-B56F-24518B73B532}" type="pres">
      <dgm:prSet presAssocID="{FAF70C90-C5AF-48E2-BFFE-59E5B04CD71A}" presName="childText" presStyleLbl="conFgAcc1" presStyleIdx="3" presStyleCnt="5">
        <dgm:presLayoutVars>
          <dgm:bulletEnabled val="1"/>
        </dgm:presLayoutVars>
      </dgm:prSet>
      <dgm:spPr>
        <a:ln>
          <a:solidFill>
            <a:srgbClr val="000080"/>
          </a:solidFill>
        </a:ln>
      </dgm:spPr>
      <dgm:t>
        <a:bodyPr/>
        <a:lstStyle/>
        <a:p>
          <a:endParaRPr lang="en-US"/>
        </a:p>
      </dgm:t>
    </dgm:pt>
    <dgm:pt modelId="{256BA90A-D9BF-43DA-8977-7E4D36594F59}" type="pres">
      <dgm:prSet presAssocID="{97BD8B97-99F3-4CFF-8324-6ECD3DE00BCF}" presName="spaceBetweenRectangles" presStyleCnt="0"/>
      <dgm:spPr/>
    </dgm:pt>
    <dgm:pt modelId="{3F3A48B7-3112-44C4-8025-08DC87518360}" type="pres">
      <dgm:prSet presAssocID="{916FCED9-C7A4-48EA-9965-5D794D622306}" presName="parentLin" presStyleCnt="0"/>
      <dgm:spPr/>
    </dgm:pt>
    <dgm:pt modelId="{2FA8C85C-EE68-4991-B5F5-1F864A17FC36}" type="pres">
      <dgm:prSet presAssocID="{916FCED9-C7A4-48EA-9965-5D794D622306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BDDA7599-8D0D-4AED-A438-5BF08CB60E0D}" type="pres">
      <dgm:prSet presAssocID="{916FCED9-C7A4-48EA-9965-5D794D622306}" presName="parentText" presStyleLbl="node1" presStyleIdx="4" presStyleCnt="5" custScaleX="142857" custScaleY="1464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DAEF29-0924-4656-B24A-09B1CF01E568}" type="pres">
      <dgm:prSet presAssocID="{916FCED9-C7A4-48EA-9965-5D794D622306}" presName="negativeSpace" presStyleCnt="0"/>
      <dgm:spPr/>
    </dgm:pt>
    <dgm:pt modelId="{ADF40ACB-326C-44D3-A45C-1EAF4D2C04EC}" type="pres">
      <dgm:prSet presAssocID="{916FCED9-C7A4-48EA-9965-5D794D622306}" presName="childText" presStyleLbl="conFgAcc1" presStyleIdx="4" presStyleCnt="5">
        <dgm:presLayoutVars>
          <dgm:bulletEnabled val="1"/>
        </dgm:presLayoutVars>
      </dgm:prSet>
      <dgm:spPr>
        <a:ln>
          <a:solidFill>
            <a:srgbClr val="000080"/>
          </a:solidFill>
        </a:ln>
      </dgm:spPr>
      <dgm:t>
        <a:bodyPr/>
        <a:lstStyle/>
        <a:p>
          <a:endParaRPr lang="en-US"/>
        </a:p>
      </dgm:t>
    </dgm:pt>
  </dgm:ptLst>
  <dgm:cxnLst>
    <dgm:cxn modelId="{EECA40A7-71E8-4499-BDD1-B94823CB980A}" srcId="{E723F6F6-5636-4A53-B08C-981C0C6EE96F}" destId="{FBC716A4-6ED2-471E-9EA2-A2C6C2B61FBC}" srcOrd="2" destOrd="0" parTransId="{46767292-60EE-42CA-99FD-5746099B7480}" sibTransId="{952735B1-D9A1-4A3E-A19B-B7B136E870CD}"/>
    <dgm:cxn modelId="{896FACED-FB6C-4F6C-BF2C-B19AF87A6DCF}" srcId="{E723F6F6-5636-4A53-B08C-981C0C6EE96F}" destId="{8014F601-57B1-4F97-8FC3-048270E065CF}" srcOrd="0" destOrd="0" parTransId="{71B93E16-943E-4233-8052-7A8B1AE7EC3C}" sibTransId="{A351C1C3-CCDB-470F-8684-F0306135F212}"/>
    <dgm:cxn modelId="{B56E25E5-0890-1B40-8573-6A564BA6DF95}" type="presOf" srcId="{FAF70C90-C5AF-48E2-BFFE-59E5B04CD71A}" destId="{093FE838-CBD7-4DED-8016-F76B1FE4E860}" srcOrd="1" destOrd="0" presId="urn:microsoft.com/office/officeart/2005/8/layout/list1"/>
    <dgm:cxn modelId="{4DC59414-4CAB-F347-9563-63FF51D9F10E}" type="presOf" srcId="{E723F6F6-5636-4A53-B08C-981C0C6EE96F}" destId="{60BE8E4E-016F-4022-BC34-B8AEFAEB8A47}" srcOrd="0" destOrd="0" presId="urn:microsoft.com/office/officeart/2005/8/layout/list1"/>
    <dgm:cxn modelId="{8F5AB92B-7FBD-3946-8114-369B9C6C0FF8}" type="presOf" srcId="{8014F601-57B1-4F97-8FC3-048270E065CF}" destId="{0EF62789-2A78-4586-A3BA-FA590C637383}" srcOrd="0" destOrd="0" presId="urn:microsoft.com/office/officeart/2005/8/layout/list1"/>
    <dgm:cxn modelId="{7F32EFC2-F2C7-B244-875C-F29F356F9721}" type="presOf" srcId="{48038EC7-2549-42F7-A3B6-2B9D8F7F80C4}" destId="{7A876744-0884-4925-89CD-9CE15EA66B9D}" srcOrd="1" destOrd="0" presId="urn:microsoft.com/office/officeart/2005/8/layout/list1"/>
    <dgm:cxn modelId="{D1883C26-D38C-4A72-BDF3-22E367874510}" srcId="{E723F6F6-5636-4A53-B08C-981C0C6EE96F}" destId="{48038EC7-2549-42F7-A3B6-2B9D8F7F80C4}" srcOrd="1" destOrd="0" parTransId="{31B6BDDA-191F-415B-8E44-05F843233BAB}" sibTransId="{628CF2B2-EC84-4F3D-85B8-2A8E8CEFF564}"/>
    <dgm:cxn modelId="{A74DC9DA-F2C4-034F-86C5-F2A237AF509E}" type="presOf" srcId="{FBC716A4-6ED2-471E-9EA2-A2C6C2B61FBC}" destId="{B6E3B3DA-D991-4230-9784-994D93EFD627}" srcOrd="1" destOrd="0" presId="urn:microsoft.com/office/officeart/2005/8/layout/list1"/>
    <dgm:cxn modelId="{CD619699-D3A7-7948-9231-949E7FDA6870}" type="presOf" srcId="{FBC716A4-6ED2-471E-9EA2-A2C6C2B61FBC}" destId="{0A68228C-F9C9-41BE-92AD-C1AB2D7262D1}" srcOrd="0" destOrd="0" presId="urn:microsoft.com/office/officeart/2005/8/layout/list1"/>
    <dgm:cxn modelId="{4EB0A25D-A333-6447-8646-EA7A439D1E71}" type="presOf" srcId="{916FCED9-C7A4-48EA-9965-5D794D622306}" destId="{BDDA7599-8D0D-4AED-A438-5BF08CB60E0D}" srcOrd="1" destOrd="0" presId="urn:microsoft.com/office/officeart/2005/8/layout/list1"/>
    <dgm:cxn modelId="{1D466154-958F-2F42-BE8B-FBB5F94B4E16}" type="presOf" srcId="{8014F601-57B1-4F97-8FC3-048270E065CF}" destId="{E48C907C-F91A-430D-BC49-D228D238D220}" srcOrd="1" destOrd="0" presId="urn:microsoft.com/office/officeart/2005/8/layout/list1"/>
    <dgm:cxn modelId="{612576A6-BCB3-EA48-9C69-0ADDBB82B050}" type="presOf" srcId="{48038EC7-2549-42F7-A3B6-2B9D8F7F80C4}" destId="{4E09BE9D-340E-4411-809F-60C28DB05150}" srcOrd="0" destOrd="0" presId="urn:microsoft.com/office/officeart/2005/8/layout/list1"/>
    <dgm:cxn modelId="{EAA3BEFD-4AA1-4354-8778-E41FA4E9393C}" srcId="{E723F6F6-5636-4A53-B08C-981C0C6EE96F}" destId="{FAF70C90-C5AF-48E2-BFFE-59E5B04CD71A}" srcOrd="3" destOrd="0" parTransId="{6A6DC8B4-EE64-4EEC-B3F3-474BD77BBA1A}" sibTransId="{97BD8B97-99F3-4CFF-8324-6ECD3DE00BCF}"/>
    <dgm:cxn modelId="{B3DA6290-01D9-428B-B999-B0E6876B1118}" srcId="{E723F6F6-5636-4A53-B08C-981C0C6EE96F}" destId="{916FCED9-C7A4-48EA-9965-5D794D622306}" srcOrd="4" destOrd="0" parTransId="{85BC6BD0-51C3-4741-9A83-0420E0D4F1F5}" sibTransId="{452D876C-8953-4D26-97F6-949A83A5CEC4}"/>
    <dgm:cxn modelId="{5D0426C1-F3B6-CE4B-A5D0-18CDE3CEE846}" type="presOf" srcId="{FAF70C90-C5AF-48E2-BFFE-59E5B04CD71A}" destId="{4F2A1E07-8C0B-4019-A3CA-33157284C324}" srcOrd="0" destOrd="0" presId="urn:microsoft.com/office/officeart/2005/8/layout/list1"/>
    <dgm:cxn modelId="{1582F08D-3B44-2942-88A4-29D597CA0A85}" type="presOf" srcId="{916FCED9-C7A4-48EA-9965-5D794D622306}" destId="{2FA8C85C-EE68-4991-B5F5-1F864A17FC36}" srcOrd="0" destOrd="0" presId="urn:microsoft.com/office/officeart/2005/8/layout/list1"/>
    <dgm:cxn modelId="{15A77ACF-B86B-1642-8EF0-963CF6555C8D}" type="presParOf" srcId="{60BE8E4E-016F-4022-BC34-B8AEFAEB8A47}" destId="{CFB78CD0-DA58-41E3-8041-BED42A77D97B}" srcOrd="0" destOrd="0" presId="urn:microsoft.com/office/officeart/2005/8/layout/list1"/>
    <dgm:cxn modelId="{7A4BEB94-6D8A-8946-9CF9-B96B895E2635}" type="presParOf" srcId="{CFB78CD0-DA58-41E3-8041-BED42A77D97B}" destId="{0EF62789-2A78-4586-A3BA-FA590C637383}" srcOrd="0" destOrd="0" presId="urn:microsoft.com/office/officeart/2005/8/layout/list1"/>
    <dgm:cxn modelId="{9EF0608A-E21A-EB49-B6BF-B06481ADFE39}" type="presParOf" srcId="{CFB78CD0-DA58-41E3-8041-BED42A77D97B}" destId="{E48C907C-F91A-430D-BC49-D228D238D220}" srcOrd="1" destOrd="0" presId="urn:microsoft.com/office/officeart/2005/8/layout/list1"/>
    <dgm:cxn modelId="{12BC2A65-DA85-1648-8CCC-0B238D0DA648}" type="presParOf" srcId="{60BE8E4E-016F-4022-BC34-B8AEFAEB8A47}" destId="{FE787B12-A930-4B04-BBF4-4DE1713B051E}" srcOrd="1" destOrd="0" presId="urn:microsoft.com/office/officeart/2005/8/layout/list1"/>
    <dgm:cxn modelId="{563857D0-C119-C843-B3B3-A3FCB352F893}" type="presParOf" srcId="{60BE8E4E-016F-4022-BC34-B8AEFAEB8A47}" destId="{B1CA1F14-F456-4ECE-8127-E36CE8E7C147}" srcOrd="2" destOrd="0" presId="urn:microsoft.com/office/officeart/2005/8/layout/list1"/>
    <dgm:cxn modelId="{AEA63F5E-D6DB-C643-B46B-C930842FD072}" type="presParOf" srcId="{60BE8E4E-016F-4022-BC34-B8AEFAEB8A47}" destId="{FF9090A5-7D1B-4A08-89D9-B8B45357BE06}" srcOrd="3" destOrd="0" presId="urn:microsoft.com/office/officeart/2005/8/layout/list1"/>
    <dgm:cxn modelId="{980F3666-903C-C74B-9BC4-2AD7843C8C96}" type="presParOf" srcId="{60BE8E4E-016F-4022-BC34-B8AEFAEB8A47}" destId="{1889D5A5-B876-458A-A1ED-D303EF58B888}" srcOrd="4" destOrd="0" presId="urn:microsoft.com/office/officeart/2005/8/layout/list1"/>
    <dgm:cxn modelId="{C25B4179-9715-1349-9EE8-C19F72DD8B87}" type="presParOf" srcId="{1889D5A5-B876-458A-A1ED-D303EF58B888}" destId="{4E09BE9D-340E-4411-809F-60C28DB05150}" srcOrd="0" destOrd="0" presId="urn:microsoft.com/office/officeart/2005/8/layout/list1"/>
    <dgm:cxn modelId="{804F4492-9E4E-A944-B843-44AA05689447}" type="presParOf" srcId="{1889D5A5-B876-458A-A1ED-D303EF58B888}" destId="{7A876744-0884-4925-89CD-9CE15EA66B9D}" srcOrd="1" destOrd="0" presId="urn:microsoft.com/office/officeart/2005/8/layout/list1"/>
    <dgm:cxn modelId="{3B1153CD-7A0F-3C40-9C47-8BDB601954CD}" type="presParOf" srcId="{60BE8E4E-016F-4022-BC34-B8AEFAEB8A47}" destId="{558405B0-4666-499F-959E-F34193B83EE4}" srcOrd="5" destOrd="0" presId="urn:microsoft.com/office/officeart/2005/8/layout/list1"/>
    <dgm:cxn modelId="{BB928EC0-03E5-9A4F-BEE4-A06A7E91FEED}" type="presParOf" srcId="{60BE8E4E-016F-4022-BC34-B8AEFAEB8A47}" destId="{549332D1-CB0B-4E72-98A3-D64A08F5B9AA}" srcOrd="6" destOrd="0" presId="urn:microsoft.com/office/officeart/2005/8/layout/list1"/>
    <dgm:cxn modelId="{87D46915-981B-B14B-AA93-4B7F3A0158A5}" type="presParOf" srcId="{60BE8E4E-016F-4022-BC34-B8AEFAEB8A47}" destId="{7F9F863F-6287-43DD-BF4D-0C3D31CFCB1F}" srcOrd="7" destOrd="0" presId="urn:microsoft.com/office/officeart/2005/8/layout/list1"/>
    <dgm:cxn modelId="{5FAF2D26-5CC5-7848-951B-04EE7D80251F}" type="presParOf" srcId="{60BE8E4E-016F-4022-BC34-B8AEFAEB8A47}" destId="{C1B22A15-1E87-48F9-8E0B-FC3E7DCF8C5B}" srcOrd="8" destOrd="0" presId="urn:microsoft.com/office/officeart/2005/8/layout/list1"/>
    <dgm:cxn modelId="{89E3578C-7630-F64E-8723-273CA3ADF0D8}" type="presParOf" srcId="{C1B22A15-1E87-48F9-8E0B-FC3E7DCF8C5B}" destId="{0A68228C-F9C9-41BE-92AD-C1AB2D7262D1}" srcOrd="0" destOrd="0" presId="urn:microsoft.com/office/officeart/2005/8/layout/list1"/>
    <dgm:cxn modelId="{BC3D478B-6FA6-F342-8DD5-1FCC4E51F547}" type="presParOf" srcId="{C1B22A15-1E87-48F9-8E0B-FC3E7DCF8C5B}" destId="{B6E3B3DA-D991-4230-9784-994D93EFD627}" srcOrd="1" destOrd="0" presId="urn:microsoft.com/office/officeart/2005/8/layout/list1"/>
    <dgm:cxn modelId="{015660B6-2E3E-124B-9498-E8587F9C0E37}" type="presParOf" srcId="{60BE8E4E-016F-4022-BC34-B8AEFAEB8A47}" destId="{EC724CFC-08F5-4227-920F-45C7E78B70D5}" srcOrd="9" destOrd="0" presId="urn:microsoft.com/office/officeart/2005/8/layout/list1"/>
    <dgm:cxn modelId="{5639BB6B-0948-5C41-9B54-406794702859}" type="presParOf" srcId="{60BE8E4E-016F-4022-BC34-B8AEFAEB8A47}" destId="{9E2A6514-0422-44B1-96FB-441A757B2C95}" srcOrd="10" destOrd="0" presId="urn:microsoft.com/office/officeart/2005/8/layout/list1"/>
    <dgm:cxn modelId="{9A6EE366-77BA-5C4A-9C40-203197AEF07B}" type="presParOf" srcId="{60BE8E4E-016F-4022-BC34-B8AEFAEB8A47}" destId="{4C0C5183-E709-4807-B09B-21D3F8D7DD9F}" srcOrd="11" destOrd="0" presId="urn:microsoft.com/office/officeart/2005/8/layout/list1"/>
    <dgm:cxn modelId="{42CC73DA-D593-CE46-8CB1-C7FAEA415210}" type="presParOf" srcId="{60BE8E4E-016F-4022-BC34-B8AEFAEB8A47}" destId="{3A815BE6-1C55-484B-B2DC-617692234BF8}" srcOrd="12" destOrd="0" presId="urn:microsoft.com/office/officeart/2005/8/layout/list1"/>
    <dgm:cxn modelId="{31EDCC06-2EEA-5D4F-9F81-B4D559625C59}" type="presParOf" srcId="{3A815BE6-1C55-484B-B2DC-617692234BF8}" destId="{4F2A1E07-8C0B-4019-A3CA-33157284C324}" srcOrd="0" destOrd="0" presId="urn:microsoft.com/office/officeart/2005/8/layout/list1"/>
    <dgm:cxn modelId="{6E420A0F-B3F6-C64D-986F-8D86148873A7}" type="presParOf" srcId="{3A815BE6-1C55-484B-B2DC-617692234BF8}" destId="{093FE838-CBD7-4DED-8016-F76B1FE4E860}" srcOrd="1" destOrd="0" presId="urn:microsoft.com/office/officeart/2005/8/layout/list1"/>
    <dgm:cxn modelId="{287F5CDC-F7B2-5E40-A681-A16C4D196A09}" type="presParOf" srcId="{60BE8E4E-016F-4022-BC34-B8AEFAEB8A47}" destId="{E7ED6DBC-BAD9-4EDB-A38A-8A8CB7657009}" srcOrd="13" destOrd="0" presId="urn:microsoft.com/office/officeart/2005/8/layout/list1"/>
    <dgm:cxn modelId="{8F811EB5-B63F-EF47-91C0-A035C3BBAAC6}" type="presParOf" srcId="{60BE8E4E-016F-4022-BC34-B8AEFAEB8A47}" destId="{C16F2FA8-ABF4-4961-B56F-24518B73B532}" srcOrd="14" destOrd="0" presId="urn:microsoft.com/office/officeart/2005/8/layout/list1"/>
    <dgm:cxn modelId="{508AD15F-F707-8F4B-B0AB-006A72877FA0}" type="presParOf" srcId="{60BE8E4E-016F-4022-BC34-B8AEFAEB8A47}" destId="{256BA90A-D9BF-43DA-8977-7E4D36594F59}" srcOrd="15" destOrd="0" presId="urn:microsoft.com/office/officeart/2005/8/layout/list1"/>
    <dgm:cxn modelId="{92AFBCB8-377A-3A4A-9C35-F8A84BCB8D73}" type="presParOf" srcId="{60BE8E4E-016F-4022-BC34-B8AEFAEB8A47}" destId="{3F3A48B7-3112-44C4-8025-08DC87518360}" srcOrd="16" destOrd="0" presId="urn:microsoft.com/office/officeart/2005/8/layout/list1"/>
    <dgm:cxn modelId="{F509F0F2-9503-A34A-84A0-E5F55D1CFBF6}" type="presParOf" srcId="{3F3A48B7-3112-44C4-8025-08DC87518360}" destId="{2FA8C85C-EE68-4991-B5F5-1F864A17FC36}" srcOrd="0" destOrd="0" presId="urn:microsoft.com/office/officeart/2005/8/layout/list1"/>
    <dgm:cxn modelId="{A121B51C-DEAA-4640-B88A-947AC6F5BC8F}" type="presParOf" srcId="{3F3A48B7-3112-44C4-8025-08DC87518360}" destId="{BDDA7599-8D0D-4AED-A438-5BF08CB60E0D}" srcOrd="1" destOrd="0" presId="urn:microsoft.com/office/officeart/2005/8/layout/list1"/>
    <dgm:cxn modelId="{2BF5594B-B7CD-494E-A726-C372BB8D4747}" type="presParOf" srcId="{60BE8E4E-016F-4022-BC34-B8AEFAEB8A47}" destId="{95DAEF29-0924-4656-B24A-09B1CF01E568}" srcOrd="17" destOrd="0" presId="urn:microsoft.com/office/officeart/2005/8/layout/list1"/>
    <dgm:cxn modelId="{689A6A8A-0CB4-3E47-87BE-79C289DC4AFA}" type="presParOf" srcId="{60BE8E4E-016F-4022-BC34-B8AEFAEB8A47}" destId="{ADF40ACB-326C-44D3-A45C-1EAF4D2C04E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4C207F-3A17-4733-BA30-CEABC85582D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04FD50-71FA-4A63-908D-317F12661A1E}">
      <dgm:prSet custT="1"/>
      <dgm:spPr/>
      <dgm:t>
        <a:bodyPr/>
        <a:lstStyle/>
        <a:p>
          <a:pPr rtl="0"/>
          <a:r>
            <a:rPr lang="en-US" sz="3600" b="0" dirty="0" smtClean="0">
              <a:solidFill>
                <a:srgbClr val="000080"/>
              </a:solidFill>
            </a:rPr>
            <a:t>This issue of attention/recall is critical when  designing one’s presentation!</a:t>
          </a:r>
          <a:endParaRPr lang="en-US" sz="3600" b="0" dirty="0">
            <a:solidFill>
              <a:srgbClr val="000080"/>
            </a:solidFill>
          </a:endParaRPr>
        </a:p>
      </dgm:t>
    </dgm:pt>
    <dgm:pt modelId="{7D7FC81D-9B7E-4D54-8478-B3A4C13657B5}" type="parTrans" cxnId="{3CB52337-9E69-434F-BB87-B2B9CC1477D2}">
      <dgm:prSet/>
      <dgm:spPr/>
      <dgm:t>
        <a:bodyPr/>
        <a:lstStyle/>
        <a:p>
          <a:endParaRPr lang="en-US"/>
        </a:p>
      </dgm:t>
    </dgm:pt>
    <dgm:pt modelId="{56B166A4-13D3-4835-89FE-022DFED45A3A}" type="sibTrans" cxnId="{3CB52337-9E69-434F-BB87-B2B9CC1477D2}">
      <dgm:prSet/>
      <dgm:spPr/>
      <dgm:t>
        <a:bodyPr/>
        <a:lstStyle/>
        <a:p>
          <a:endParaRPr lang="en-US"/>
        </a:p>
      </dgm:t>
    </dgm:pt>
    <dgm:pt modelId="{79841F94-8D6B-4DEF-BAE7-EAEBB6679D31}" type="pres">
      <dgm:prSet presAssocID="{704C207F-3A17-4733-BA30-CEABC85582DA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E530D6-E229-4A57-847E-F79499D1E292}" type="pres">
      <dgm:prSet presAssocID="{704C207F-3A17-4733-BA30-CEABC85582DA}" presName="arrow" presStyleLbl="bgShp" presStyleIdx="0" presStyleCnt="1"/>
      <dgm:spPr/>
    </dgm:pt>
    <dgm:pt modelId="{86E5775B-A496-4092-B539-BDC20C7EEFD5}" type="pres">
      <dgm:prSet presAssocID="{704C207F-3A17-4733-BA30-CEABC85582DA}" presName="arrowDiagram1" presStyleCnt="0">
        <dgm:presLayoutVars>
          <dgm:bulletEnabled val="1"/>
        </dgm:presLayoutVars>
      </dgm:prSet>
      <dgm:spPr/>
    </dgm:pt>
    <dgm:pt modelId="{4532B376-7A44-44E8-AB01-914356C9AA61}" type="pres">
      <dgm:prSet presAssocID="{DA04FD50-71FA-4A63-908D-317F12661A1E}" presName="bullet1" presStyleLbl="node1" presStyleIdx="0" presStyleCnt="1"/>
      <dgm:spPr/>
      <dgm:t>
        <a:bodyPr/>
        <a:lstStyle/>
        <a:p>
          <a:endParaRPr lang="en-US"/>
        </a:p>
      </dgm:t>
    </dgm:pt>
    <dgm:pt modelId="{B9BF1C88-E52B-4E85-9D5B-D656BAD24B41}" type="pres">
      <dgm:prSet presAssocID="{DA04FD50-71FA-4A63-908D-317F12661A1E}" presName="textBox1" presStyleLbl="revTx" presStyleIdx="0" presStyleCnt="1" custScaleX="148403" custScaleY="88875" custLinFactNeighborX="-376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B52337-9E69-434F-BB87-B2B9CC1477D2}" srcId="{704C207F-3A17-4733-BA30-CEABC85582DA}" destId="{DA04FD50-71FA-4A63-908D-317F12661A1E}" srcOrd="0" destOrd="0" parTransId="{7D7FC81D-9B7E-4D54-8478-B3A4C13657B5}" sibTransId="{56B166A4-13D3-4835-89FE-022DFED45A3A}"/>
    <dgm:cxn modelId="{F8EF4437-9292-3B4E-9A7E-3267124CFBC6}" type="presOf" srcId="{704C207F-3A17-4733-BA30-CEABC85582DA}" destId="{79841F94-8D6B-4DEF-BAE7-EAEBB6679D31}" srcOrd="0" destOrd="0" presId="urn:microsoft.com/office/officeart/2005/8/layout/arrow2"/>
    <dgm:cxn modelId="{2F1FD8DF-511E-5941-BD2A-4DD662E41BC7}" type="presOf" srcId="{DA04FD50-71FA-4A63-908D-317F12661A1E}" destId="{B9BF1C88-E52B-4E85-9D5B-D656BAD24B41}" srcOrd="0" destOrd="0" presId="urn:microsoft.com/office/officeart/2005/8/layout/arrow2"/>
    <dgm:cxn modelId="{3829CAF0-7B1E-5345-902B-7CDB97BB8FE7}" type="presParOf" srcId="{79841F94-8D6B-4DEF-BAE7-EAEBB6679D31}" destId="{96E530D6-E229-4A57-847E-F79499D1E292}" srcOrd="0" destOrd="0" presId="urn:microsoft.com/office/officeart/2005/8/layout/arrow2"/>
    <dgm:cxn modelId="{2BEA6082-F9A7-4D4E-88E4-CDE3BFD5BE28}" type="presParOf" srcId="{79841F94-8D6B-4DEF-BAE7-EAEBB6679D31}" destId="{86E5775B-A496-4092-B539-BDC20C7EEFD5}" srcOrd="1" destOrd="0" presId="urn:microsoft.com/office/officeart/2005/8/layout/arrow2"/>
    <dgm:cxn modelId="{B11B5660-CE2D-2049-94B1-79E391ED8BC6}" type="presParOf" srcId="{86E5775B-A496-4092-B539-BDC20C7EEFD5}" destId="{4532B376-7A44-44E8-AB01-914356C9AA61}" srcOrd="0" destOrd="0" presId="urn:microsoft.com/office/officeart/2005/8/layout/arrow2"/>
    <dgm:cxn modelId="{99B9EE18-DAE2-4F44-9B8F-4E422B7527E2}" type="presParOf" srcId="{86E5775B-A496-4092-B539-BDC20C7EEFD5}" destId="{B9BF1C88-E52B-4E85-9D5B-D656BAD24B41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A1F14-F456-4ECE-8127-E36CE8E7C147}">
      <dsp:nvSpPr>
        <dsp:cNvPr id="0" name=""/>
        <dsp:cNvSpPr/>
      </dsp:nvSpPr>
      <dsp:spPr>
        <a:xfrm>
          <a:off x="0" y="561755"/>
          <a:ext cx="85344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8C907C-F91A-430D-BC49-D228D238D220}">
      <dsp:nvSpPr>
        <dsp:cNvPr id="0" name=""/>
        <dsp:cNvSpPr/>
      </dsp:nvSpPr>
      <dsp:spPr>
        <a:xfrm>
          <a:off x="395111" y="37303"/>
          <a:ext cx="8126007" cy="777964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rgbClr val="000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i="0" kern="1200" dirty="0" smtClean="0">
              <a:solidFill>
                <a:srgbClr val="FFFFFF"/>
              </a:solidFill>
            </a:rPr>
            <a:t>People</a:t>
          </a:r>
          <a:r>
            <a:rPr lang="en-US" sz="2600" b="0" i="0" kern="1200" dirty="0" smtClean="0"/>
            <a:t> only </a:t>
          </a:r>
          <a:r>
            <a:rPr lang="en-US" sz="2600" b="0" i="0" kern="1200" baseline="0" dirty="0" smtClean="0">
              <a:latin typeface="Calibri" pitchFamily="34" charset="0"/>
            </a:rPr>
            <a:t>retain</a:t>
          </a:r>
          <a:r>
            <a:rPr lang="en-US" sz="2600" b="0" i="0" kern="1200" dirty="0" smtClean="0"/>
            <a:t> a small % of what they hear</a:t>
          </a:r>
          <a:endParaRPr lang="en-US" sz="2600" b="0" i="0" kern="1200" dirty="0"/>
        </a:p>
      </dsp:txBody>
      <dsp:txXfrm>
        <a:off x="433088" y="75280"/>
        <a:ext cx="8050053" cy="702010"/>
      </dsp:txXfrm>
    </dsp:sp>
    <dsp:sp modelId="{549332D1-CB0B-4E72-98A3-D64A08F5B9AA}">
      <dsp:nvSpPr>
        <dsp:cNvPr id="0" name=""/>
        <dsp:cNvSpPr/>
      </dsp:nvSpPr>
      <dsp:spPr>
        <a:xfrm>
          <a:off x="0" y="1624839"/>
          <a:ext cx="85344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876744-0884-4925-89CD-9CE15EA66B9D}">
      <dsp:nvSpPr>
        <dsp:cNvPr id="0" name=""/>
        <dsp:cNvSpPr/>
      </dsp:nvSpPr>
      <dsp:spPr>
        <a:xfrm>
          <a:off x="406300" y="1112555"/>
          <a:ext cx="8126007" cy="777964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rgbClr val="000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i="0" kern="1200" baseline="0" dirty="0" smtClean="0"/>
            <a:t>Most people speak at the rate of 125 to 150 words/minute</a:t>
          </a:r>
          <a:endParaRPr lang="en-US" sz="2600" b="0" i="0" kern="1200" baseline="0" dirty="0"/>
        </a:p>
      </dsp:txBody>
      <dsp:txXfrm>
        <a:off x="444277" y="1150532"/>
        <a:ext cx="8050053" cy="702010"/>
      </dsp:txXfrm>
    </dsp:sp>
    <dsp:sp modelId="{9E2A6514-0422-44B1-96FB-441A757B2C95}">
      <dsp:nvSpPr>
        <dsp:cNvPr id="0" name=""/>
        <dsp:cNvSpPr/>
      </dsp:nvSpPr>
      <dsp:spPr>
        <a:xfrm>
          <a:off x="0" y="2687923"/>
          <a:ext cx="85344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E3B3DA-D991-4230-9784-994D93EFD627}">
      <dsp:nvSpPr>
        <dsp:cNvPr id="0" name=""/>
        <dsp:cNvSpPr/>
      </dsp:nvSpPr>
      <dsp:spPr>
        <a:xfrm>
          <a:off x="406300" y="2175639"/>
          <a:ext cx="8126007" cy="777964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rgbClr val="000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i="0" kern="1200" baseline="0" dirty="0" smtClean="0"/>
            <a:t>We can understand at the rate of 400 to 500 words/minute</a:t>
          </a:r>
          <a:endParaRPr lang="en-US" sz="2600" b="0" i="0" kern="1200" baseline="0" dirty="0"/>
        </a:p>
      </dsp:txBody>
      <dsp:txXfrm>
        <a:off x="444277" y="2213616"/>
        <a:ext cx="8050053" cy="702010"/>
      </dsp:txXfrm>
    </dsp:sp>
    <dsp:sp modelId="{C16F2FA8-ABF4-4961-B56F-24518B73B532}">
      <dsp:nvSpPr>
        <dsp:cNvPr id="0" name=""/>
        <dsp:cNvSpPr/>
      </dsp:nvSpPr>
      <dsp:spPr>
        <a:xfrm>
          <a:off x="0" y="3828804"/>
          <a:ext cx="85344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FE838-CBD7-4DED-8016-F76B1FE4E860}">
      <dsp:nvSpPr>
        <dsp:cNvPr id="0" name=""/>
        <dsp:cNvSpPr/>
      </dsp:nvSpPr>
      <dsp:spPr>
        <a:xfrm>
          <a:off x="387548" y="3238723"/>
          <a:ext cx="8140524" cy="85576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rgbClr val="000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i="0" kern="1200" baseline="0" dirty="0" smtClean="0"/>
            <a:t>So, when we listen, we use less than 1/3 or our mental capacity</a:t>
          </a:r>
          <a:endParaRPr lang="en-US" sz="2600" b="0" i="0" kern="1200" baseline="0" dirty="0"/>
        </a:p>
      </dsp:txBody>
      <dsp:txXfrm>
        <a:off x="429323" y="3280498"/>
        <a:ext cx="8056974" cy="772210"/>
      </dsp:txXfrm>
    </dsp:sp>
    <dsp:sp modelId="{ADF40ACB-326C-44D3-A45C-1EAF4D2C04EC}">
      <dsp:nvSpPr>
        <dsp:cNvPr id="0" name=""/>
        <dsp:cNvSpPr/>
      </dsp:nvSpPr>
      <dsp:spPr>
        <a:xfrm>
          <a:off x="0" y="4891888"/>
          <a:ext cx="85344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A7599-8D0D-4AED-A438-5BF08CB60E0D}">
      <dsp:nvSpPr>
        <dsp:cNvPr id="0" name=""/>
        <dsp:cNvSpPr/>
      </dsp:nvSpPr>
      <dsp:spPr>
        <a:xfrm>
          <a:off x="406300" y="4379604"/>
          <a:ext cx="8126007" cy="777964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rgbClr val="000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i="0" kern="1200" baseline="0" dirty="0" smtClean="0"/>
            <a:t>What do we do with the other 2/3?</a:t>
          </a:r>
          <a:endParaRPr lang="en-US" sz="2600" b="0" i="0" kern="1200" baseline="0" dirty="0"/>
        </a:p>
      </dsp:txBody>
      <dsp:txXfrm>
        <a:off x="444277" y="4417581"/>
        <a:ext cx="8050053" cy="702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530D6-E229-4A57-847E-F79499D1E292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32B376-7A44-44E8-AB01-914356C9AA61}">
      <dsp:nvSpPr>
        <dsp:cNvPr id="0" name=""/>
        <dsp:cNvSpPr/>
      </dsp:nvSpPr>
      <dsp:spPr>
        <a:xfrm>
          <a:off x="6019325" y="917865"/>
          <a:ext cx="535874" cy="5358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BF1C88-E52B-4E85-9D5B-D656BAD24B41}">
      <dsp:nvSpPr>
        <dsp:cNvPr id="0" name=""/>
        <dsp:cNvSpPr/>
      </dsp:nvSpPr>
      <dsp:spPr>
        <a:xfrm>
          <a:off x="1600203" y="1371598"/>
          <a:ext cx="4298665" cy="2968567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83949" bIns="0" numCol="1" spcCol="1270" anchor="t" anchorCtr="0">
          <a:noAutofit/>
        </a:bodyPr>
        <a:lstStyle/>
        <a:p>
          <a:pPr lvl="0" algn="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>
              <a:solidFill>
                <a:srgbClr val="000080"/>
              </a:solidFill>
            </a:rPr>
            <a:t>This issue of attention/recall is critical when  designing one’s presentation!</a:t>
          </a:r>
          <a:endParaRPr lang="en-US" sz="3600" b="0" kern="1200" dirty="0">
            <a:solidFill>
              <a:srgbClr val="000080"/>
            </a:solidFill>
          </a:endParaRPr>
        </a:p>
      </dsp:txBody>
      <dsp:txXfrm>
        <a:off x="1745116" y="1516511"/>
        <a:ext cx="4008839" cy="2678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36559"/>
            <a:ext cx="7772400" cy="1470025"/>
          </a:xfrm>
        </p:spPr>
        <p:txBody>
          <a:bodyPr/>
          <a:lstStyle>
            <a:lvl1pPr>
              <a:defRPr>
                <a:solidFill>
                  <a:srgbClr val="00008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11/19/15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685801" y="3179233"/>
            <a:ext cx="2578100" cy="400086"/>
          </a:xfrm>
          <a:prstGeom prst="roundRect">
            <a:avLst/>
          </a:prstGeom>
          <a:solidFill>
            <a:srgbClr val="00008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3263902" y="3180489"/>
            <a:ext cx="2641600" cy="400086"/>
          </a:xfrm>
          <a:prstGeom prst="roundRect">
            <a:avLst/>
          </a:prstGeom>
          <a:solidFill>
            <a:srgbClr val="0000FF"/>
          </a:solidFill>
          <a:ln>
            <a:solidFill>
              <a:srgbClr val="BFBFB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905501" y="3179233"/>
            <a:ext cx="2578100" cy="400086"/>
          </a:xfrm>
          <a:prstGeom prst="roundRect">
            <a:avLst/>
          </a:prstGeom>
          <a:solidFill>
            <a:srgbClr val="00008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13200"/>
            <a:ext cx="6400800" cy="102870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8600" y="5312684"/>
            <a:ext cx="1104048" cy="113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40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A3B9-3222-2E4E-A273-D986FA10C20E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E26A-1872-7049-A491-EC7135932F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3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A3B9-3222-2E4E-A273-D986FA10C20E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E26A-1872-7049-A491-EC7135932F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80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A3B9-3222-2E4E-A273-D986FA10C20E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E26A-1872-7049-A491-EC7135932F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55820" y="6342936"/>
            <a:ext cx="5400577" cy="97697"/>
          </a:xfrm>
          <a:prstGeom prst="roundRect">
            <a:avLst/>
          </a:prstGeom>
          <a:solidFill>
            <a:srgbClr val="00008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5456397" y="6342936"/>
            <a:ext cx="2972409" cy="97697"/>
          </a:xfrm>
          <a:prstGeom prst="roundRect">
            <a:avLst/>
          </a:prstGeom>
          <a:solidFill>
            <a:srgbClr val="0000FF"/>
          </a:solidFill>
          <a:ln>
            <a:solidFill>
              <a:srgbClr val="BFBFB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8428806" y="6335958"/>
            <a:ext cx="696135" cy="104675"/>
          </a:xfrm>
          <a:prstGeom prst="roundRect">
            <a:avLst/>
          </a:prstGeom>
          <a:solidFill>
            <a:srgbClr val="000080"/>
          </a:solidFill>
          <a:ln>
            <a:solidFill>
              <a:srgbClr val="BFBFB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69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8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A3B9-3222-2E4E-A273-D986FA10C20E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E26A-1872-7049-A491-EC7135932F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6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A3B9-3222-2E4E-A273-D986FA10C20E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E26A-1872-7049-A491-EC7135932F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A3B9-3222-2E4E-A273-D986FA10C20E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E26A-1872-7049-A491-EC7135932F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9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A3B9-3222-2E4E-A273-D986FA10C20E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E26A-1872-7049-A491-EC7135932F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6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A3B9-3222-2E4E-A273-D986FA10C20E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05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A3B9-3222-2E4E-A273-D986FA10C20E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E26A-1872-7049-A491-EC7135932F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8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FF"/>
                </a:solidFill>
              </a:defRPr>
            </a:lvl1pPr>
          </a:lstStyle>
          <a:p>
            <a:fld id="{A63FE26A-1872-7049-A491-EC7135932F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6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8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8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008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008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008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192979"/>
              </p:ext>
            </p:extLst>
          </p:nvPr>
        </p:nvGraphicFramePr>
        <p:xfrm>
          <a:off x="228600" y="609600"/>
          <a:ext cx="8534400" cy="5394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0105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838"/>
            <a:ext cx="8229600" cy="1002084"/>
          </a:xfrm>
        </p:spPr>
        <p:txBody>
          <a:bodyPr/>
          <a:lstStyle/>
          <a:p>
            <a:r>
              <a:rPr lang="en-US" b="1" dirty="0" smtClean="0">
                <a:solidFill>
                  <a:srgbClr val="000080"/>
                </a:solidFill>
              </a:rPr>
              <a:t>Body Position</a:t>
            </a:r>
            <a:r>
              <a:rPr lang="en-US" b="1" dirty="0">
                <a:solidFill>
                  <a:srgbClr val="000080"/>
                </a:solidFill>
              </a:rPr>
              <a:t> </a:t>
            </a:r>
            <a:r>
              <a:rPr lang="en-US" b="1" dirty="0" smtClean="0">
                <a:solidFill>
                  <a:srgbClr val="000080"/>
                </a:solidFill>
              </a:rPr>
              <a:t>and Stance</a:t>
            </a:r>
            <a:endParaRPr lang="en-US" b="1" dirty="0">
              <a:solidFill>
                <a:srgbClr val="000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130"/>
            <a:ext cx="8229600" cy="4861034"/>
          </a:xfrm>
        </p:spPr>
        <p:txBody>
          <a:bodyPr>
            <a:normAutofit/>
          </a:bodyPr>
          <a:lstStyle/>
          <a:p>
            <a:r>
              <a:rPr lang="en-US" dirty="0" smtClean="0"/>
              <a:t>Stand where your audience can see you</a:t>
            </a:r>
          </a:p>
          <a:p>
            <a:r>
              <a:rPr lang="en-US" dirty="0" smtClean="0"/>
              <a:t>Formal stance</a:t>
            </a:r>
          </a:p>
          <a:p>
            <a:r>
              <a:rPr lang="en-US" dirty="0" smtClean="0"/>
              <a:t>Avoid rocking, bouncing, swaying</a:t>
            </a:r>
          </a:p>
          <a:p>
            <a:r>
              <a:rPr lang="en-US" dirty="0" smtClean="0"/>
              <a:t>Try walking around the front of the room if you are comfortable doing so—if </a:t>
            </a:r>
            <a:r>
              <a:rPr lang="en-US" smtClean="0"/>
              <a:t>you are not, STAY IN ONE PLACE!</a:t>
            </a:r>
            <a:endParaRPr lang="en-US" dirty="0" smtClean="0"/>
          </a:p>
          <a:p>
            <a:r>
              <a:rPr lang="en-US" dirty="0" smtClean="0"/>
              <a:t>Distracting </a:t>
            </a:r>
            <a:r>
              <a:rPr lang="en-US" dirty="0"/>
              <a:t>Stances</a:t>
            </a:r>
          </a:p>
          <a:p>
            <a:pPr lvl="1"/>
            <a:r>
              <a:rPr lang="en-US" sz="2400" dirty="0"/>
              <a:t>Hip </a:t>
            </a:r>
            <a:r>
              <a:rPr lang="en-US" sz="2400" dirty="0" smtClean="0"/>
              <a:t>sit</a:t>
            </a:r>
            <a:endParaRPr lang="en-US" sz="2400" dirty="0"/>
          </a:p>
          <a:p>
            <a:pPr lvl="1"/>
            <a:r>
              <a:rPr lang="en-US" sz="2400" dirty="0"/>
              <a:t>Podium clutch</a:t>
            </a:r>
          </a:p>
          <a:p>
            <a:pPr lvl="1"/>
            <a:r>
              <a:rPr lang="en-US" sz="2400" dirty="0"/>
              <a:t>Table lean</a:t>
            </a:r>
          </a:p>
          <a:p>
            <a:pPr lvl="1"/>
            <a:r>
              <a:rPr lang="en-US" sz="2400" dirty="0"/>
              <a:t>Table </a:t>
            </a:r>
            <a:r>
              <a:rPr lang="en-US" sz="2400" dirty="0" smtClean="0"/>
              <a:t>sit</a:t>
            </a:r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164922"/>
            <a:ext cx="8229600" cy="5113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008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008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008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008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0008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93751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876"/>
          <a:stretch/>
        </p:blipFill>
        <p:spPr>
          <a:xfrm>
            <a:off x="-119055" y="-553342"/>
            <a:ext cx="9263055" cy="86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18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0"/>
            <a:ext cx="8346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63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80"/>
                </a:solidFill>
              </a:rPr>
              <a:t>Eye Contact &amp; Facial Expression</a:t>
            </a:r>
            <a:endParaRPr lang="en-US" b="1" dirty="0">
              <a:solidFill>
                <a:srgbClr val="000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a person long enough to complete a thought – then move on to another person</a:t>
            </a:r>
          </a:p>
          <a:p>
            <a:r>
              <a:rPr lang="en-US" dirty="0" smtClean="0"/>
              <a:t>Look to the far sides of the room</a:t>
            </a:r>
          </a:p>
          <a:p>
            <a:r>
              <a:rPr lang="en-US" dirty="0" smtClean="0"/>
              <a:t>Match your facial expression to the content of your presentation</a:t>
            </a:r>
          </a:p>
          <a:p>
            <a:r>
              <a:rPr lang="en-US" dirty="0" smtClean="0"/>
              <a:t>Interact with the audience, as appropriate</a:t>
            </a:r>
          </a:p>
          <a:p>
            <a:r>
              <a:rPr lang="en-US" dirty="0" smtClean="0"/>
              <a:t>Smile, when appropriate</a:t>
            </a:r>
          </a:p>
          <a:p>
            <a:r>
              <a:rPr lang="en-US" dirty="0" smtClean="0"/>
              <a:t>Your facial expression allows you to convey </a:t>
            </a:r>
          </a:p>
          <a:p>
            <a:pPr marL="0" indent="0">
              <a:buNone/>
            </a:pPr>
            <a:r>
              <a:rPr lang="en-US" dirty="0" smtClean="0"/>
              <a:t>     interest &amp; enthusiasm 				confidence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695700" y="5092700"/>
            <a:ext cx="1346200" cy="292100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83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washingtonpost.com/rf/image_606w/2010-2019/WashingtonPost/2012/09/25/Sports/Images/152732551-57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432" y="2590801"/>
            <a:ext cx="5527109" cy="368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ttp://cdn.bleacherreport.net/images_root/slides/photos/000/884/634/89248081_display_image.jpg?13035741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04800"/>
            <a:ext cx="2496312" cy="3566160"/>
          </a:xfrm>
          <a:prstGeom prst="rect">
            <a:avLst/>
          </a:prstGeom>
          <a:noFill/>
        </p:spPr>
      </p:pic>
      <p:pic>
        <p:nvPicPr>
          <p:cNvPr id="1026" name="Picture 2" descr="C:\Documents and Settings\kmamato\Local Settings\Temporary Internet Files\Content.IE5\Z34KJW7Y\MP900185171[1].jpg"/>
          <p:cNvPicPr>
            <a:picLocks noChangeAspect="1" noChangeArrowheads="1"/>
          </p:cNvPicPr>
          <p:nvPr/>
        </p:nvPicPr>
        <p:blipFill>
          <a:blip r:embed="rId4" cstate="print"/>
          <a:srcRect b="40000"/>
          <a:stretch>
            <a:fillRect/>
          </a:stretch>
        </p:blipFill>
        <p:spPr bwMode="auto">
          <a:xfrm>
            <a:off x="6711696" y="1981200"/>
            <a:ext cx="2432304" cy="2194560"/>
          </a:xfrm>
          <a:prstGeom prst="rect">
            <a:avLst/>
          </a:prstGeom>
          <a:noFill/>
        </p:spPr>
      </p:pic>
      <p:pic>
        <p:nvPicPr>
          <p:cNvPr id="1027" name="Picture 3" descr="C:\Documents and Settings\kmamato\Local Settings\Temporary Internet Files\Content.IE5\K6QWUPYG\MP900430507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77849" y="77244"/>
            <a:ext cx="2362200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1137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62"/>
            <a:ext cx="8229600" cy="1252603"/>
          </a:xfrm>
        </p:spPr>
        <p:txBody>
          <a:bodyPr/>
          <a:lstStyle/>
          <a:p>
            <a:r>
              <a:rPr lang="en-US" b="1" dirty="0" smtClean="0">
                <a:solidFill>
                  <a:srgbClr val="000080"/>
                </a:solidFill>
              </a:rPr>
              <a:t>Gestures</a:t>
            </a:r>
            <a:endParaRPr lang="en-US" b="1" dirty="0">
              <a:solidFill>
                <a:srgbClr val="000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2041"/>
            <a:ext cx="8229600" cy="56116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Keep your hands in </a:t>
            </a:r>
            <a:r>
              <a:rPr lang="en-US" b="1" dirty="0" smtClean="0"/>
              <a:t>THE ZONE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Know your style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Gestures should match your message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Adapt to room size, audience, presentation type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Distracting gestures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Commander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Chilly Presenter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Gun-shot Victim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Armless Presenter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Pocket </a:t>
            </a:r>
            <a:r>
              <a:rPr lang="en-US" sz="2400" dirty="0" err="1" smtClean="0"/>
              <a:t>Jingler</a:t>
            </a:r>
            <a:endParaRPr lang="en-US" sz="2400" dirty="0" smtClean="0"/>
          </a:p>
          <a:p>
            <a:pPr lvl="1">
              <a:spcBef>
                <a:spcPts val="0"/>
              </a:spcBef>
            </a:pPr>
            <a:r>
              <a:rPr lang="en-US" sz="2400" dirty="0" smtClean="0"/>
              <a:t>Card Flicker</a:t>
            </a:r>
          </a:p>
          <a:p>
            <a:pPr lvl="1">
              <a:spcBef>
                <a:spcPts val="0"/>
              </a:spcBef>
            </a:pPr>
            <a:r>
              <a:rPr lang="en-US" sz="2400" dirty="0" err="1" smtClean="0"/>
              <a:t>Figleaf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The proper way to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310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howcdn.com/article-page-main/ehow/images/a07/u6/4c/colors-powerpoint-presentations-8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066800"/>
            <a:ext cx="4862940" cy="4754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3335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8932" y="1728592"/>
            <a:ext cx="7741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80"/>
                </a:solidFill>
              </a:rPr>
              <a:t>Don’t face your </a:t>
            </a:r>
          </a:p>
          <a:p>
            <a:pPr algn="ctr"/>
            <a:r>
              <a:rPr lang="en-US" sz="5400" b="1" dirty="0" smtClean="0">
                <a:solidFill>
                  <a:srgbClr val="000080"/>
                </a:solidFill>
              </a:rPr>
              <a:t> visuals!</a:t>
            </a:r>
            <a:endParaRPr lang="en-US" sz="5400" b="1" dirty="0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25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96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80"/>
                </a:solidFill>
              </a:rPr>
              <a:t>Idea/Word Images – Stoplight / Trend </a:t>
            </a:r>
            <a:endParaRPr lang="en-US" dirty="0">
              <a:solidFill>
                <a:srgbClr val="000080"/>
              </a:solidFill>
            </a:endParaRPr>
          </a:p>
        </p:txBody>
      </p:sp>
      <p:graphicFrame>
        <p:nvGraphicFramePr>
          <p:cNvPr id="20" name="Group 8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3270308"/>
              </p:ext>
            </p:extLst>
          </p:nvPr>
        </p:nvGraphicFramePr>
        <p:xfrm>
          <a:off x="88901" y="1018797"/>
          <a:ext cx="8916988" cy="5645050"/>
        </p:xfrm>
        <a:graphic>
          <a:graphicData uri="http://schemas.openxmlformats.org/drawingml/2006/table">
            <a:tbl>
              <a:tblPr/>
              <a:tblGrid>
                <a:gridCol w="1095792"/>
                <a:gridCol w="1576291"/>
                <a:gridCol w="521730"/>
                <a:gridCol w="1555676"/>
                <a:gridCol w="570890"/>
                <a:gridCol w="1341592"/>
                <a:gridCol w="542346"/>
                <a:gridCol w="1184597"/>
                <a:gridCol w="528074"/>
              </a:tblGrid>
              <a:tr h="30904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2678"/>
                    </a:solidFill>
                  </a:tcPr>
                </a:tc>
                <a:tc rowSpan="2"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Quality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267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Business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267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Strategy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26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68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2678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5888" marR="0" lvl="0" indent="-1158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Global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26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5888" marR="0" lvl="0" indent="-1158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Verticals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26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0430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Products and Process</a:t>
                      </a:r>
                    </a:p>
                  </a:txBody>
                  <a:tcPr marL="0" marR="0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This would be a lot of cool words to explain what is going on here</a:t>
                      </a:r>
                    </a:p>
                    <a:p>
                      <a:pPr marL="17462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Evidence of leadership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This would be a lot of cool words to explain what is going on here</a:t>
                      </a:r>
                    </a:p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1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This would be a lot of cool words to explain what is going on here</a:t>
                      </a:r>
                    </a:p>
                    <a:p>
                      <a:pPr marL="228600" marR="0" lvl="1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 typeface="Verdana" pitchFamily="34" charset="0"/>
                        <a:buChar char="–"/>
                        <a:tabLst/>
                        <a:defRPr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This would be a lot of cool words to explain what is going on here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2714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Global Brand &amp; Premier Position</a:t>
                      </a:r>
                    </a:p>
                  </a:txBody>
                  <a:tcPr marL="0" marR="0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This would be a lot of cool words to explain what is going on here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This would be a lot of cool words to explain what is going on here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This would be a lot of cool words to explain what is going on here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This would be a lot of cool words to explain what is going on here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23103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Relationships: Customers &amp; Partners</a:t>
                      </a:r>
                    </a:p>
                  </a:txBody>
                  <a:tcPr marL="0" marR="0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This would be a lot of cool words to explain what is going on here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This would be a lot of cool words to explain what is going on here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This would be a lot of cool words to explain what is going on here</a:t>
                      </a:r>
                    </a:p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Execution</a:t>
                      </a:r>
                    </a:p>
                    <a:p>
                      <a:pPr marL="285750" marR="0" lvl="1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 typeface="Verdana" pitchFamily="34" charset="0"/>
                        <a:buChar char="–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More cool</a:t>
                      </a:r>
                    </a:p>
                    <a:p>
                      <a:pPr marL="285750" marR="0" lvl="1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 typeface="Verdana" pitchFamily="34" charset="0"/>
                        <a:buChar char="–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More cool</a:t>
                      </a:r>
                    </a:p>
                    <a:p>
                      <a:pPr marL="285750" marR="0" lvl="1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 typeface="Verdana" pitchFamily="34" charset="0"/>
                        <a:buChar char="–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More cool</a:t>
                      </a:r>
                    </a:p>
                    <a:p>
                      <a:pPr marL="285750" marR="0" lvl="1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 typeface="Verdana" pitchFamily="34" charset="0"/>
                        <a:buChar char="–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More cool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7683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Resources: Money &amp; Talent</a:t>
                      </a:r>
                    </a:p>
                  </a:txBody>
                  <a:tcPr marL="0" marR="0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This would be a lot of cool words to explain what is going on here</a:t>
                      </a:r>
                    </a:p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  <a:p>
                      <a:pPr marL="288925" marR="0" lvl="1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 typeface="Verdana" pitchFamily="34" charset="0"/>
                        <a:buChar char="–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More cool stuff</a:t>
                      </a:r>
                    </a:p>
                    <a:p>
                      <a:pPr marL="288925" marR="0" lvl="1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 typeface="Verdana" pitchFamily="34" charset="0"/>
                        <a:buChar char="–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Even more cool stuff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This would be a lot of cool words to explain what is going on here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Implementation</a:t>
                      </a:r>
                    </a:p>
                    <a:p>
                      <a:pPr marL="285750" marR="0" lvl="1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 typeface="Verdana" pitchFamily="34" charset="0"/>
                        <a:buChar char="–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More cool</a:t>
                      </a:r>
                    </a:p>
                    <a:p>
                      <a:pPr marL="285750" marR="0" lvl="1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 typeface="Verdana" pitchFamily="34" charset="0"/>
                        <a:buChar char="–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More cool</a:t>
                      </a:r>
                    </a:p>
                    <a:p>
                      <a:pPr marL="285750" marR="0" lvl="1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 typeface="Verdana" pitchFamily="34" charset="0"/>
                        <a:buChar char="–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More cool</a:t>
                      </a:r>
                    </a:p>
                    <a:p>
                      <a:pPr marL="285750" marR="0" lvl="1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 typeface="Verdana" pitchFamily="34" charset="0"/>
                        <a:buChar char="–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More cool</a:t>
                      </a:r>
                    </a:p>
                    <a:p>
                      <a:pPr marL="285750" marR="0" lvl="1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 typeface="Verdana" pitchFamily="34" charset="0"/>
                        <a:buChar char="–"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57150" marR="0" lvl="0" indent="-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Implementation</a:t>
                      </a:r>
                    </a:p>
                    <a:p>
                      <a:pPr marL="285750" marR="0" lvl="1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 typeface="Verdana" pitchFamily="34" charset="0"/>
                        <a:buChar char="–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More cool</a:t>
                      </a:r>
                    </a:p>
                    <a:p>
                      <a:pPr marL="285750" marR="0" lvl="1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 typeface="Verdana" pitchFamily="34" charset="0"/>
                        <a:buChar char="–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More cool</a:t>
                      </a:r>
                    </a:p>
                    <a:p>
                      <a:pPr marL="285750" marR="0" lvl="1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 typeface="Verdana" pitchFamily="34" charset="0"/>
                        <a:buChar char="–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More cool</a:t>
                      </a:r>
                    </a:p>
                    <a:p>
                      <a:pPr marL="285750" marR="0" lvl="1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 typeface="Verdana" pitchFamily="34" charset="0"/>
                        <a:buChar char="–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More cool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5888" marR="0" lvl="0" indent="-1158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000066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C26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21" name="AutoShape 295"/>
          <p:cNvSpPr>
            <a:spLocks noChangeArrowheads="1"/>
          </p:cNvSpPr>
          <p:nvPr/>
        </p:nvSpPr>
        <p:spPr bwMode="auto">
          <a:xfrm rot="10800000">
            <a:off x="2771775" y="3508967"/>
            <a:ext cx="506413" cy="404813"/>
          </a:xfrm>
          <a:prstGeom prst="downArrow">
            <a:avLst>
              <a:gd name="adj1" fmla="val 49528"/>
              <a:gd name="adj2" fmla="val 40435"/>
            </a:avLst>
          </a:prstGeom>
          <a:solidFill>
            <a:srgbClr val="3366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AutoShape 304"/>
          <p:cNvSpPr>
            <a:spLocks noChangeArrowheads="1"/>
          </p:cNvSpPr>
          <p:nvPr/>
        </p:nvSpPr>
        <p:spPr bwMode="auto">
          <a:xfrm>
            <a:off x="2813050" y="4680851"/>
            <a:ext cx="420688" cy="461962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FFFF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AutoShape 506"/>
          <p:cNvSpPr>
            <a:spLocks noChangeArrowheads="1"/>
          </p:cNvSpPr>
          <p:nvPr/>
        </p:nvSpPr>
        <p:spPr bwMode="auto">
          <a:xfrm rot="10800000">
            <a:off x="6781800" y="5943600"/>
            <a:ext cx="506413" cy="404813"/>
          </a:xfrm>
          <a:prstGeom prst="downArrow">
            <a:avLst>
              <a:gd name="adj1" fmla="val 49528"/>
              <a:gd name="adj2" fmla="val 40435"/>
            </a:avLst>
          </a:prstGeom>
          <a:solidFill>
            <a:srgbClr val="3366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AutoShape 508"/>
          <p:cNvSpPr>
            <a:spLocks noChangeArrowheads="1"/>
          </p:cNvSpPr>
          <p:nvPr/>
        </p:nvSpPr>
        <p:spPr bwMode="auto">
          <a:xfrm>
            <a:off x="6838950" y="2122109"/>
            <a:ext cx="420688" cy="461963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FFFF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Text Box 520"/>
          <p:cNvSpPr txBox="1">
            <a:spLocks noChangeArrowheads="1"/>
          </p:cNvSpPr>
          <p:nvPr/>
        </p:nvSpPr>
        <p:spPr bwMode="auto">
          <a:xfrm>
            <a:off x="6723063" y="4728476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C2678"/>
                </a:solidFill>
                <a:effectLst/>
                <a:uLnTx/>
                <a:uFillTx/>
              </a:rPr>
              <a:t>TBD</a:t>
            </a:r>
          </a:p>
        </p:txBody>
      </p:sp>
      <p:sp>
        <p:nvSpPr>
          <p:cNvPr id="28" name="AutoShape 525"/>
          <p:cNvSpPr>
            <a:spLocks noChangeArrowheads="1"/>
          </p:cNvSpPr>
          <p:nvPr/>
        </p:nvSpPr>
        <p:spPr bwMode="auto">
          <a:xfrm rot="10800000">
            <a:off x="8497888" y="4711013"/>
            <a:ext cx="506412" cy="404813"/>
          </a:xfrm>
          <a:prstGeom prst="downArrow">
            <a:avLst>
              <a:gd name="adj1" fmla="val 49528"/>
              <a:gd name="adj2" fmla="val 40435"/>
            </a:avLst>
          </a:prstGeom>
          <a:solidFill>
            <a:srgbClr val="3366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AutoShape 535"/>
          <p:cNvSpPr>
            <a:spLocks noChangeArrowheads="1"/>
          </p:cNvSpPr>
          <p:nvPr/>
        </p:nvSpPr>
        <p:spPr bwMode="auto">
          <a:xfrm>
            <a:off x="4916488" y="3480392"/>
            <a:ext cx="420687" cy="461963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FFFF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AutoShape 508"/>
          <p:cNvSpPr>
            <a:spLocks noChangeArrowheads="1"/>
          </p:cNvSpPr>
          <p:nvPr/>
        </p:nvSpPr>
        <p:spPr bwMode="auto">
          <a:xfrm>
            <a:off x="2801938" y="2110997"/>
            <a:ext cx="420687" cy="461962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FFFF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AutoShape 535"/>
          <p:cNvSpPr>
            <a:spLocks noChangeArrowheads="1"/>
          </p:cNvSpPr>
          <p:nvPr/>
        </p:nvSpPr>
        <p:spPr bwMode="auto">
          <a:xfrm>
            <a:off x="4931723" y="5979734"/>
            <a:ext cx="420688" cy="461963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FFFF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AutoShape 508"/>
          <p:cNvSpPr>
            <a:spLocks noChangeArrowheads="1"/>
          </p:cNvSpPr>
          <p:nvPr/>
        </p:nvSpPr>
        <p:spPr bwMode="auto">
          <a:xfrm>
            <a:off x="8560748" y="5946397"/>
            <a:ext cx="420688" cy="461962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FFFF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AutoShape 525"/>
          <p:cNvSpPr>
            <a:spLocks noChangeArrowheads="1"/>
          </p:cNvSpPr>
          <p:nvPr/>
        </p:nvSpPr>
        <p:spPr bwMode="auto">
          <a:xfrm rot="10800000">
            <a:off x="8499475" y="3485155"/>
            <a:ext cx="506413" cy="404812"/>
          </a:xfrm>
          <a:prstGeom prst="downArrow">
            <a:avLst>
              <a:gd name="adj1" fmla="val 49528"/>
              <a:gd name="adj2" fmla="val 40435"/>
            </a:avLst>
          </a:prstGeom>
          <a:solidFill>
            <a:srgbClr val="3366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AutoShape 508"/>
          <p:cNvSpPr>
            <a:spLocks noChangeArrowheads="1"/>
          </p:cNvSpPr>
          <p:nvPr/>
        </p:nvSpPr>
        <p:spPr bwMode="auto">
          <a:xfrm>
            <a:off x="8519899" y="2151679"/>
            <a:ext cx="420688" cy="461963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FFFF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AutoShape 535"/>
          <p:cNvSpPr>
            <a:spLocks noChangeArrowheads="1"/>
          </p:cNvSpPr>
          <p:nvPr/>
        </p:nvSpPr>
        <p:spPr bwMode="auto">
          <a:xfrm>
            <a:off x="4918760" y="4683688"/>
            <a:ext cx="420687" cy="461963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FFFF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AutoShape 508"/>
          <p:cNvSpPr>
            <a:spLocks noChangeArrowheads="1"/>
          </p:cNvSpPr>
          <p:nvPr/>
        </p:nvSpPr>
        <p:spPr bwMode="auto">
          <a:xfrm>
            <a:off x="4916890" y="2110735"/>
            <a:ext cx="420688" cy="461963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FFFF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Down Arrow 37"/>
          <p:cNvSpPr/>
          <p:nvPr/>
        </p:nvSpPr>
        <p:spPr>
          <a:xfrm>
            <a:off x="2819400" y="5867400"/>
            <a:ext cx="381000" cy="457200"/>
          </a:xfrm>
          <a:prstGeom prst="downArrow">
            <a:avLst>
              <a:gd name="adj1" fmla="val 50000"/>
              <a:gd name="adj2" fmla="val 59130"/>
            </a:avLst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Down Arrow 39"/>
          <p:cNvSpPr/>
          <p:nvPr/>
        </p:nvSpPr>
        <p:spPr>
          <a:xfrm>
            <a:off x="6858000" y="3581400"/>
            <a:ext cx="381000" cy="457200"/>
          </a:xfrm>
          <a:prstGeom prst="downArrow">
            <a:avLst>
              <a:gd name="adj1" fmla="val 50000"/>
              <a:gd name="adj2" fmla="val 59130"/>
            </a:avLst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057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9243" y="1490596"/>
            <a:ext cx="75531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80"/>
                </a:solidFill>
              </a:rPr>
              <a:t>Have high impact, interesting, yet simple </a:t>
            </a:r>
          </a:p>
          <a:p>
            <a:pPr algn="ctr"/>
            <a:r>
              <a:rPr lang="en-US" sz="5400" b="1" dirty="0" smtClean="0">
                <a:solidFill>
                  <a:srgbClr val="000080"/>
                </a:solidFill>
              </a:rPr>
              <a:t>visuals!</a:t>
            </a:r>
          </a:p>
          <a:p>
            <a:pPr algn="ctr"/>
            <a:endParaRPr lang="en-US" sz="5400" b="1" dirty="0" smtClean="0"/>
          </a:p>
          <a:p>
            <a:pPr algn="ctr"/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998987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:\Documents and Settings\kmamato\Local Settings\Temporary Internet Files\Content.IE5\37NZFETP\MP90043939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89" y="28095"/>
            <a:ext cx="9203002" cy="614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 rot="4740000">
            <a:off x="4886166" y="687691"/>
            <a:ext cx="3725662" cy="415813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2" descr="C:\Documents and Settings\kmamato\Local Settings\Temporary Internet Files\Content.IE5\6UZ4RAC6\MP900427770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8" t="67952" r="11592" b="1333"/>
          <a:stretch/>
        </p:blipFill>
        <p:spPr bwMode="auto">
          <a:xfrm>
            <a:off x="4737768" y="1303720"/>
            <a:ext cx="4022458" cy="29260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757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6150" y="0"/>
            <a:ext cx="10330283" cy="688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09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080" y="647830"/>
            <a:ext cx="8518720" cy="5253131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buNone/>
            </a:pPr>
            <a:r>
              <a:rPr lang="en-US" sz="4800" b="1" dirty="0">
                <a:latin typeface="Calibri (Headings)"/>
                <a:cs typeface="Calibri" pitchFamily="34" charset="0"/>
              </a:rPr>
              <a:t>Answering Questions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Anticipate questions, prepare for them, and practice response</a:t>
            </a:r>
          </a:p>
          <a:p>
            <a:r>
              <a:rPr lang="en-US" dirty="0"/>
              <a:t>Encourage questions (ask and then wait)</a:t>
            </a:r>
          </a:p>
          <a:p>
            <a:r>
              <a:rPr lang="en-US" dirty="0"/>
              <a:t>Listen during questions (don’t interrupt)</a:t>
            </a:r>
          </a:p>
          <a:p>
            <a:r>
              <a:rPr lang="en-US" dirty="0"/>
              <a:t>Restate/paraphrase, to EVERYONE</a:t>
            </a:r>
          </a:p>
          <a:p>
            <a:r>
              <a:rPr lang="en-US" dirty="0"/>
              <a:t>Question if you don’t understand</a:t>
            </a:r>
          </a:p>
          <a:p>
            <a:r>
              <a:rPr lang="en-US" dirty="0"/>
              <a:t>Direct answer to EVERYONE, not just the questioner</a:t>
            </a:r>
          </a:p>
          <a:p>
            <a:r>
              <a:rPr lang="en-US" dirty="0"/>
              <a:t>If you don’t know the answer, say so</a:t>
            </a:r>
          </a:p>
          <a:p>
            <a:r>
              <a:rPr lang="en-US" dirty="0"/>
              <a:t>If more questions than time, let audience know when and how you will cut off questioning</a:t>
            </a:r>
          </a:p>
          <a:p>
            <a:r>
              <a:rPr lang="en-US" dirty="0"/>
              <a:t>What if you get a hostile questioner?</a:t>
            </a:r>
          </a:p>
          <a:p>
            <a:r>
              <a:rPr lang="en-US" dirty="0"/>
              <a:t>What if your last question ends things on a bad note?</a:t>
            </a:r>
          </a:p>
          <a:p>
            <a:r>
              <a:rPr lang="en-US" dirty="0"/>
              <a:t>After Q&amp;A, before you end, restate your proposed solution</a:t>
            </a:r>
          </a:p>
        </p:txBody>
      </p:sp>
    </p:spTree>
    <p:extLst>
      <p:ext uri="{BB962C8B-B14F-4D97-AF65-F5344CB8AC3E}">
        <p14:creationId xmlns:p14="http://schemas.microsoft.com/office/powerpoint/2010/main" val="38528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kmamato\Local Settings\Temporary Internet Files\Content.IE5\L0YXQ9QN\MP90043058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7023100" cy="49746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62120" y="156823"/>
            <a:ext cx="5920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80"/>
                </a:solidFill>
              </a:rPr>
              <a:t>Don’t Huddle!</a:t>
            </a:r>
            <a:endParaRPr lang="en-US" sz="4400" b="1" dirty="0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52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1145" y="989555"/>
            <a:ext cx="79415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80"/>
                </a:solidFill>
              </a:rPr>
              <a:t>Practice, practice, practice.</a:t>
            </a:r>
          </a:p>
          <a:p>
            <a:pPr algn="ctr"/>
            <a:endParaRPr lang="en-US" sz="4400" b="1" dirty="0">
              <a:solidFill>
                <a:srgbClr val="000080"/>
              </a:solidFill>
            </a:endParaRPr>
          </a:p>
          <a:p>
            <a:pPr algn="ctr"/>
            <a:r>
              <a:rPr lang="en-US" sz="4400" b="1" dirty="0" smtClean="0">
                <a:solidFill>
                  <a:srgbClr val="000080"/>
                </a:solidFill>
              </a:rPr>
              <a:t>3:30 max for video</a:t>
            </a:r>
          </a:p>
          <a:p>
            <a:pPr algn="ctr"/>
            <a:r>
              <a:rPr lang="en-US" sz="4400" b="1" dirty="0" smtClean="0">
                <a:solidFill>
                  <a:srgbClr val="000080"/>
                </a:solidFill>
              </a:rPr>
              <a:t>4:30 max for presentation</a:t>
            </a:r>
          </a:p>
          <a:p>
            <a:pPr algn="ctr"/>
            <a:r>
              <a:rPr lang="en-US" sz="4400" b="1" dirty="0" smtClean="0">
                <a:solidFill>
                  <a:srgbClr val="000080"/>
                </a:solidFill>
              </a:rPr>
              <a:t>2:00 for questions</a:t>
            </a:r>
            <a:endParaRPr lang="en-US" sz="4400" b="1" dirty="0" smtClean="0">
              <a:solidFill>
                <a:srgbClr val="000080"/>
              </a:solidFill>
            </a:endParaRPr>
          </a:p>
          <a:p>
            <a:pPr algn="ctr"/>
            <a:endParaRPr lang="en-US" sz="4400" b="1" dirty="0" smtClean="0"/>
          </a:p>
          <a:p>
            <a:pPr algn="ctr"/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912214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80"/>
                </a:solidFill>
              </a:rPr>
              <a:t>How do you maintain attention?</a:t>
            </a:r>
            <a:endParaRPr lang="en-US" b="1" dirty="0">
              <a:solidFill>
                <a:srgbClr val="000080"/>
              </a:solidFill>
            </a:endParaRP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1192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2935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80"/>
                </a:solidFill>
              </a:rPr>
              <a:t>Enhancing Recall</a:t>
            </a:r>
            <a:endParaRPr lang="en-US" b="1" dirty="0">
              <a:solidFill>
                <a:srgbClr val="000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People tend to remember what is said at the beginning and end of </a:t>
            </a:r>
            <a:r>
              <a:rPr lang="en-US" sz="1800" dirty="0" smtClean="0"/>
              <a:t>presentation</a:t>
            </a:r>
          </a:p>
          <a:p>
            <a:endParaRPr lang="en-US" sz="1800" dirty="0" smtClean="0"/>
          </a:p>
          <a:p>
            <a:r>
              <a:rPr lang="en-US" sz="1800" dirty="0" smtClean="0"/>
              <a:t>Goal is to “chunk” presentation, so have </a:t>
            </a:r>
            <a:r>
              <a:rPr lang="en-US" sz="1800" u="sng" dirty="0" smtClean="0"/>
              <a:t>numerous</a:t>
            </a:r>
            <a:r>
              <a:rPr lang="en-US" sz="1800" dirty="0" smtClean="0"/>
              <a:t> beginnings and ends</a:t>
            </a:r>
          </a:p>
          <a:p>
            <a:endParaRPr lang="en-US" sz="1800" dirty="0" smtClean="0"/>
          </a:p>
          <a:p>
            <a:r>
              <a:rPr lang="en-US" sz="1800" dirty="0" smtClean="0"/>
              <a:t>Use </a:t>
            </a:r>
            <a:r>
              <a:rPr lang="en-US" sz="1800" dirty="0" smtClean="0"/>
              <a:t>visuals, repetition, mnemonics, engagement, breaks, unexpected events to grab attention and enhance </a:t>
            </a:r>
            <a:r>
              <a:rPr lang="en-US" sz="1800" dirty="0" smtClean="0"/>
              <a:t>recall</a:t>
            </a: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0083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8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23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0283"/>
          </a:xfrm>
        </p:spPr>
        <p:txBody>
          <a:bodyPr/>
          <a:lstStyle/>
          <a:p>
            <a:r>
              <a:rPr lang="en-US" b="1" dirty="0" smtClean="0">
                <a:solidFill>
                  <a:srgbClr val="000080"/>
                </a:solidFill>
              </a:rPr>
              <a:t>Vocal Traits</a:t>
            </a:r>
            <a:endParaRPr lang="en-US" b="1" dirty="0">
              <a:solidFill>
                <a:srgbClr val="000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9661"/>
            <a:ext cx="8229600" cy="4648091"/>
          </a:xfrm>
        </p:spPr>
        <p:txBody>
          <a:bodyPr>
            <a:noAutofit/>
          </a:bodyPr>
          <a:lstStyle/>
          <a:p>
            <a:r>
              <a:rPr lang="en-US" sz="2200" dirty="0" smtClean="0"/>
              <a:t>Avoid sounding memorized</a:t>
            </a:r>
          </a:p>
          <a:p>
            <a:r>
              <a:rPr lang="en-US" sz="2200" dirty="0" smtClean="0"/>
              <a:t>Avoid reading </a:t>
            </a:r>
          </a:p>
          <a:p>
            <a:r>
              <a:rPr lang="en-US" sz="2200" dirty="0" smtClean="0"/>
              <a:t>Enunciation</a:t>
            </a:r>
          </a:p>
          <a:p>
            <a:r>
              <a:rPr lang="en-US" sz="2200" dirty="0" smtClean="0"/>
              <a:t>Inflection</a:t>
            </a:r>
          </a:p>
          <a:p>
            <a:pPr lvl="1"/>
            <a:r>
              <a:rPr lang="en-US" sz="2200" dirty="0" smtClean="0"/>
              <a:t>Varied</a:t>
            </a:r>
          </a:p>
          <a:p>
            <a:pPr lvl="1"/>
            <a:r>
              <a:rPr lang="en-US" sz="2200" dirty="0" smtClean="0"/>
              <a:t>Match feelings</a:t>
            </a:r>
          </a:p>
          <a:p>
            <a:r>
              <a:rPr lang="en-US" sz="2200" dirty="0" smtClean="0"/>
              <a:t>Volume</a:t>
            </a:r>
          </a:p>
          <a:p>
            <a:pPr lvl="1"/>
            <a:r>
              <a:rPr lang="en-US" sz="2200" dirty="0" smtClean="0"/>
              <a:t>Speak to the back row</a:t>
            </a:r>
          </a:p>
          <a:p>
            <a:pPr lvl="1"/>
            <a:r>
              <a:rPr lang="en-US" sz="2200" dirty="0" smtClean="0"/>
              <a:t>Avoid volume “drops”</a:t>
            </a:r>
          </a:p>
          <a:p>
            <a:pPr lvl="1"/>
            <a:r>
              <a:rPr lang="en-US" sz="2200" dirty="0" smtClean="0"/>
              <a:t>Want to be “just right” – neither too soft nor too loud</a:t>
            </a:r>
          </a:p>
          <a:p>
            <a:r>
              <a:rPr lang="en-US" sz="2200" dirty="0" smtClean="0"/>
              <a:t>Rate</a:t>
            </a:r>
          </a:p>
          <a:p>
            <a:pPr lvl="1"/>
            <a:r>
              <a:rPr lang="en-US" sz="2200" dirty="0" smtClean="0"/>
              <a:t>Too fast/too slow – both issues</a:t>
            </a:r>
          </a:p>
          <a:p>
            <a:pPr lvl="1"/>
            <a:r>
              <a:rPr lang="en-US" sz="2200" dirty="0" smtClean="0"/>
              <a:t>Value of pauses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38123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1.bp.blogspot.com/_3gwbuvbj0es/TUazUmkDvqI/AAAAAAAACEk/0dZbIpT6eZQ/s1600/Um+Counter+IPA+1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57200"/>
            <a:ext cx="3718560" cy="5577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5276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6301" y="638828"/>
            <a:ext cx="7816241" cy="5275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4400" b="1" dirty="0">
                <a:solidFill>
                  <a:srgbClr val="000080"/>
                </a:solidFill>
                <a:latin typeface="Calibri (Headings)"/>
                <a:cs typeface="Calibri" pitchFamily="34" charset="0"/>
              </a:rPr>
              <a:t>Non-words and </a:t>
            </a:r>
            <a:r>
              <a:rPr lang="en-US" sz="4400" b="1" dirty="0" smtClean="0">
                <a:solidFill>
                  <a:srgbClr val="000080"/>
                </a:solidFill>
                <a:latin typeface="Calibri (Headings)"/>
                <a:cs typeface="Calibri" pitchFamily="34" charset="0"/>
              </a:rPr>
              <a:t>Filler </a:t>
            </a:r>
            <a:r>
              <a:rPr lang="en-US" sz="4400" b="1" dirty="0">
                <a:solidFill>
                  <a:srgbClr val="000080"/>
                </a:solidFill>
                <a:latin typeface="Calibri (Headings)"/>
                <a:cs typeface="Calibri" pitchFamily="34" charset="0"/>
              </a:rPr>
              <a:t>w</a:t>
            </a:r>
            <a:r>
              <a:rPr lang="en-US" sz="4400" b="1" dirty="0" smtClean="0">
                <a:solidFill>
                  <a:srgbClr val="000080"/>
                </a:solidFill>
                <a:latin typeface="Calibri (Headings)"/>
                <a:cs typeface="Calibri" pitchFamily="34" charset="0"/>
              </a:rPr>
              <a:t>ords</a:t>
            </a:r>
          </a:p>
          <a:p>
            <a:pPr lvl="1">
              <a:spcBef>
                <a:spcPct val="20000"/>
              </a:spcBef>
            </a:pPr>
            <a:endParaRPr lang="en-US" sz="2000" dirty="0" smtClean="0">
              <a:solidFill>
                <a:srgbClr val="000080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80"/>
                </a:solidFill>
              </a:rPr>
              <a:t>An </a:t>
            </a:r>
            <a:r>
              <a:rPr lang="en-US" sz="2400" dirty="0">
                <a:solidFill>
                  <a:srgbClr val="000080"/>
                </a:solidFill>
              </a:rPr>
              <a:t>apparently meaningless word, phrase, or sound that marks a </a:t>
            </a:r>
            <a:r>
              <a:rPr lang="en-US" sz="2400" dirty="0" smtClean="0">
                <a:solidFill>
                  <a:srgbClr val="000080"/>
                </a:solidFill>
              </a:rPr>
              <a:t>pause or </a:t>
            </a:r>
            <a:r>
              <a:rPr lang="en-US" sz="2400" dirty="0">
                <a:solidFill>
                  <a:srgbClr val="000080"/>
                </a:solidFill>
              </a:rPr>
              <a:t>hesitation in </a:t>
            </a:r>
            <a:r>
              <a:rPr lang="en-US" sz="2400" dirty="0" smtClean="0">
                <a:solidFill>
                  <a:srgbClr val="000080"/>
                </a:solidFill>
              </a:rPr>
              <a:t>speech. </a:t>
            </a:r>
          </a:p>
          <a:p>
            <a:pPr lvl="1"/>
            <a:endParaRPr lang="en-US" sz="2400" dirty="0" smtClean="0">
              <a:solidFill>
                <a:srgbClr val="000080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80"/>
                </a:solidFill>
              </a:rPr>
              <a:t>“Um,” “uh,” “</a:t>
            </a:r>
            <a:r>
              <a:rPr lang="en-US" sz="2400" dirty="0" err="1" smtClean="0">
                <a:solidFill>
                  <a:srgbClr val="000080"/>
                </a:solidFill>
              </a:rPr>
              <a:t>er</a:t>
            </a:r>
            <a:r>
              <a:rPr lang="en-US" sz="2400" dirty="0" smtClean="0">
                <a:solidFill>
                  <a:srgbClr val="000080"/>
                </a:solidFill>
              </a:rPr>
              <a:t>,” “ah”</a:t>
            </a:r>
          </a:p>
          <a:p>
            <a:pPr lvl="1"/>
            <a:endParaRPr lang="en-US" sz="2400" dirty="0">
              <a:solidFill>
                <a:srgbClr val="000080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80"/>
                </a:solidFill>
              </a:rPr>
              <a:t> “</a:t>
            </a:r>
            <a:r>
              <a:rPr lang="en-US" sz="2400" dirty="0">
                <a:solidFill>
                  <a:srgbClr val="000080"/>
                </a:solidFill>
              </a:rPr>
              <a:t>A</a:t>
            </a:r>
            <a:r>
              <a:rPr lang="en-US" sz="2400" dirty="0" smtClean="0">
                <a:solidFill>
                  <a:srgbClr val="000080"/>
                </a:solidFill>
              </a:rPr>
              <a:t>nd</a:t>
            </a:r>
            <a:r>
              <a:rPr lang="en-US" sz="2400" dirty="0">
                <a:solidFill>
                  <a:srgbClr val="000080"/>
                </a:solidFill>
              </a:rPr>
              <a:t>”, “so”, “you know”, “actually”, “</a:t>
            </a:r>
            <a:r>
              <a:rPr lang="en-US" sz="2400" dirty="0" smtClean="0">
                <a:solidFill>
                  <a:srgbClr val="000080"/>
                </a:solidFill>
              </a:rPr>
              <a:t>really, ” “like,” “okay”</a:t>
            </a:r>
            <a:endParaRPr lang="en-US" sz="2400" dirty="0">
              <a:solidFill>
                <a:srgbClr val="000080"/>
              </a:solidFill>
            </a:endParaRPr>
          </a:p>
          <a:p>
            <a:pPr marL="742950" lvl="1" indent="-285750">
              <a:buFont typeface="Arial"/>
              <a:buChar char="–"/>
            </a:pPr>
            <a:endParaRPr lang="en-US" sz="2400" dirty="0" smtClean="0">
              <a:solidFill>
                <a:srgbClr val="000080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80"/>
                </a:solidFill>
              </a:rPr>
              <a:t>How </a:t>
            </a:r>
            <a:r>
              <a:rPr lang="en-US" sz="2400" dirty="0">
                <a:solidFill>
                  <a:srgbClr val="000080"/>
                </a:solidFill>
              </a:rPr>
              <a:t>many “ums” are </a:t>
            </a:r>
            <a:r>
              <a:rPr lang="en-US" sz="2400" dirty="0" smtClean="0">
                <a:solidFill>
                  <a:srgbClr val="000080"/>
                </a:solidFill>
              </a:rPr>
              <a:t>okay?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200" dirty="0">
              <a:solidFill>
                <a:srgbClr val="000080"/>
              </a:solidFill>
            </a:endParaRPr>
          </a:p>
          <a:p>
            <a:pPr lvl="1">
              <a:spcBef>
                <a:spcPct val="20000"/>
              </a:spcBef>
            </a:pPr>
            <a:endParaRPr lang="en-US" sz="2200" dirty="0" smtClean="0">
              <a:solidFill>
                <a:srgbClr val="00008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2701" y="6049963"/>
            <a:ext cx="5962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None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About.com Guide, Richard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</a:rPr>
              <a:t>Nordquist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, About.com Grammar and Composition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326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2188" y="0"/>
            <a:ext cx="10450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54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5056</TotalTime>
  <Words>842</Words>
  <Application>Microsoft Macintosh PowerPoint</Application>
  <PresentationFormat>On-screen Show (4:3)</PresentationFormat>
  <Paragraphs>143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How do you maintain attention?</vt:lpstr>
      <vt:lpstr>Enhancing Recall</vt:lpstr>
      <vt:lpstr>PowerPoint Presentation</vt:lpstr>
      <vt:lpstr>Vocal Traits</vt:lpstr>
      <vt:lpstr>PowerPoint Presentation</vt:lpstr>
      <vt:lpstr>PowerPoint Presentation</vt:lpstr>
      <vt:lpstr>PowerPoint Presentation</vt:lpstr>
      <vt:lpstr>Body Position and Stance</vt:lpstr>
      <vt:lpstr>PowerPoint Presentation</vt:lpstr>
      <vt:lpstr>PowerPoint Presentation</vt:lpstr>
      <vt:lpstr>Eye Contact &amp; Facial Expression</vt:lpstr>
      <vt:lpstr>PowerPoint Presentation</vt:lpstr>
      <vt:lpstr>Gestures</vt:lpstr>
      <vt:lpstr>PowerPoint Presentation</vt:lpstr>
      <vt:lpstr>PowerPoint Presentation</vt:lpstr>
      <vt:lpstr>Idea/Word Images – Stoplight / Trend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Miranda Young</dc:creator>
  <cp:lastModifiedBy>Robert Carson Mataxis</cp:lastModifiedBy>
  <cp:revision>157</cp:revision>
  <dcterms:created xsi:type="dcterms:W3CDTF">2013-12-27T15:27:17Z</dcterms:created>
  <dcterms:modified xsi:type="dcterms:W3CDTF">2015-11-19T19:16:09Z</dcterms:modified>
</cp:coreProperties>
</file>